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1"/>
    <p:sldMasterId id="2147483828" r:id="rId2"/>
    <p:sldMasterId id="2147483836" r:id="rId3"/>
  </p:sldMasterIdLst>
  <p:notesMasterIdLst>
    <p:notesMasterId r:id="rId37"/>
  </p:notesMasterIdLst>
  <p:handoutMasterIdLst>
    <p:handoutMasterId r:id="rId38"/>
  </p:handoutMasterIdLst>
  <p:sldIdLst>
    <p:sldId id="489" r:id="rId4"/>
    <p:sldId id="511" r:id="rId5"/>
    <p:sldId id="539" r:id="rId6"/>
    <p:sldId id="586" r:id="rId7"/>
    <p:sldId id="540" r:id="rId8"/>
    <p:sldId id="580" r:id="rId9"/>
    <p:sldId id="542" r:id="rId10"/>
    <p:sldId id="543" r:id="rId11"/>
    <p:sldId id="544" r:id="rId12"/>
    <p:sldId id="590" r:id="rId13"/>
    <p:sldId id="589" r:id="rId14"/>
    <p:sldId id="546" r:id="rId15"/>
    <p:sldId id="561" r:id="rId16"/>
    <p:sldId id="549" r:id="rId17"/>
    <p:sldId id="588" r:id="rId18"/>
    <p:sldId id="587" r:id="rId19"/>
    <p:sldId id="593" r:id="rId20"/>
    <p:sldId id="552" r:id="rId21"/>
    <p:sldId id="553" r:id="rId22"/>
    <p:sldId id="554" r:id="rId23"/>
    <p:sldId id="592" r:id="rId24"/>
    <p:sldId id="555" r:id="rId25"/>
    <p:sldId id="591" r:id="rId26"/>
    <p:sldId id="569" r:id="rId27"/>
    <p:sldId id="556" r:id="rId28"/>
    <p:sldId id="578" r:id="rId29"/>
    <p:sldId id="557" r:id="rId30"/>
    <p:sldId id="584" r:id="rId31"/>
    <p:sldId id="585" r:id="rId32"/>
    <p:sldId id="558" r:id="rId33"/>
    <p:sldId id="559" r:id="rId34"/>
    <p:sldId id="560" r:id="rId35"/>
    <p:sldId id="455" r:id="rId36"/>
  </p:sldIdLst>
  <p:sldSz cx="12192000" cy="6858000"/>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ws and Regulations" id="{A6B8944E-380C-4714-8D63-6D3820236B4C}">
          <p14:sldIdLst>
            <p14:sldId id="489"/>
            <p14:sldId id="511"/>
            <p14:sldId id="539"/>
            <p14:sldId id="586"/>
            <p14:sldId id="540"/>
            <p14:sldId id="580"/>
            <p14:sldId id="542"/>
            <p14:sldId id="543"/>
            <p14:sldId id="544"/>
            <p14:sldId id="590"/>
            <p14:sldId id="589"/>
            <p14:sldId id="546"/>
            <p14:sldId id="561"/>
            <p14:sldId id="549"/>
            <p14:sldId id="588"/>
            <p14:sldId id="587"/>
            <p14:sldId id="593"/>
            <p14:sldId id="552"/>
            <p14:sldId id="553"/>
            <p14:sldId id="554"/>
            <p14:sldId id="592"/>
            <p14:sldId id="555"/>
            <p14:sldId id="591"/>
            <p14:sldId id="569"/>
            <p14:sldId id="556"/>
            <p14:sldId id="578"/>
            <p14:sldId id="557"/>
            <p14:sldId id="584"/>
            <p14:sldId id="585"/>
            <p14:sldId id="558"/>
            <p14:sldId id="559"/>
            <p14:sldId id="560"/>
            <p14:sldId id="455"/>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548235"/>
    <a:srgbClr val="91B44A"/>
    <a:srgbClr val="9BBB59"/>
    <a:srgbClr val="2A8ED0"/>
    <a:srgbClr val="F9B073"/>
    <a:srgbClr val="234D64"/>
    <a:srgbClr val="2C98BB"/>
    <a:srgbClr val="2C98B2"/>
    <a:srgbClr val="257D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68582" autoAdjust="0"/>
  </p:normalViewPr>
  <p:slideViewPr>
    <p:cSldViewPr snapToGrid="0">
      <p:cViewPr varScale="1">
        <p:scale>
          <a:sx n="75" d="100"/>
          <a:sy n="75" d="100"/>
        </p:scale>
        <p:origin x="-1818" y="-96"/>
      </p:cViewPr>
      <p:guideLst>
        <p:guide orient="horz" pos="2160"/>
        <p:guide pos="3840"/>
      </p:guideLst>
    </p:cSldViewPr>
  </p:slideViewPr>
  <p:outlineViewPr>
    <p:cViewPr>
      <p:scale>
        <a:sx n="33" d="100"/>
        <a:sy n="33" d="100"/>
      </p:scale>
      <p:origin x="0" y="-2328"/>
    </p:cViewPr>
  </p:outlineViewPr>
  <p:notesTextViewPr>
    <p:cViewPr>
      <p:scale>
        <a:sx n="66" d="100"/>
        <a:sy n="66" d="100"/>
      </p:scale>
      <p:origin x="0" y="0"/>
    </p:cViewPr>
  </p:notesTextViewPr>
  <p:sorterViewPr>
    <p:cViewPr>
      <p:scale>
        <a:sx n="70" d="100"/>
        <a:sy n="70" d="100"/>
      </p:scale>
      <p:origin x="0" y="-12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75EBE-875E-453A-BB20-32F1D0F353FF}"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07CD908C-C187-4074-AD1E-CD729BFA281B}">
      <dgm:prSet custT="1"/>
      <dgm:spPr>
        <a:solidFill>
          <a:srgbClr val="F79646"/>
        </a:solidFill>
      </dgm:spPr>
      <dgm:t>
        <a:bodyPr/>
        <a:lstStyle/>
        <a:p>
          <a:r>
            <a:rPr lang="en-US" sz="3600" dirty="0" smtClean="0"/>
            <a:t>Newsletters</a:t>
          </a:r>
        </a:p>
      </dgm:t>
    </dgm:pt>
    <dgm:pt modelId="{E5497448-8F93-4826-90C9-ED097A2BCD30}" type="parTrans" cxnId="{F0FABC5E-AF0A-423C-AF23-E1EDC3F446A0}">
      <dgm:prSet/>
      <dgm:spPr/>
      <dgm:t>
        <a:bodyPr/>
        <a:lstStyle/>
        <a:p>
          <a:endParaRPr lang="en-US"/>
        </a:p>
      </dgm:t>
    </dgm:pt>
    <dgm:pt modelId="{67E4895D-0D04-4A36-A5DE-BB3F8F945D9D}" type="sibTrans" cxnId="{F0FABC5E-AF0A-423C-AF23-E1EDC3F446A0}">
      <dgm:prSet/>
      <dgm:spPr/>
      <dgm:t>
        <a:bodyPr/>
        <a:lstStyle/>
        <a:p>
          <a:endParaRPr lang="en-US"/>
        </a:p>
      </dgm:t>
    </dgm:pt>
    <dgm:pt modelId="{C3389D8F-C810-42BC-B394-51482205FEF9}">
      <dgm:prSet custT="1"/>
      <dgm:spPr>
        <a:solidFill>
          <a:srgbClr val="F79646"/>
        </a:solidFill>
      </dgm:spPr>
      <dgm:t>
        <a:bodyPr/>
        <a:lstStyle/>
        <a:p>
          <a:r>
            <a:rPr lang="en-US" sz="3600" dirty="0" smtClean="0"/>
            <a:t>Awards Ceremonies</a:t>
          </a:r>
        </a:p>
      </dgm:t>
    </dgm:pt>
    <dgm:pt modelId="{14BA1018-3A1D-4668-A8C7-2659C813D5C1}" type="parTrans" cxnId="{4EC9A4B8-16C6-4C7F-AFB2-54F5A2FD30AC}">
      <dgm:prSet/>
      <dgm:spPr/>
      <dgm:t>
        <a:bodyPr/>
        <a:lstStyle/>
        <a:p>
          <a:endParaRPr lang="en-US"/>
        </a:p>
      </dgm:t>
    </dgm:pt>
    <dgm:pt modelId="{F1992715-BD25-4DEC-91D2-8849F434B49A}" type="sibTrans" cxnId="{4EC9A4B8-16C6-4C7F-AFB2-54F5A2FD30AC}">
      <dgm:prSet/>
      <dgm:spPr/>
      <dgm:t>
        <a:bodyPr/>
        <a:lstStyle/>
        <a:p>
          <a:endParaRPr lang="en-US"/>
        </a:p>
      </dgm:t>
    </dgm:pt>
    <dgm:pt modelId="{708477A3-26A0-4C37-BD47-22A0FFA33688}">
      <dgm:prSet custT="1"/>
      <dgm:spPr>
        <a:solidFill>
          <a:srgbClr val="234D64"/>
        </a:solidFill>
      </dgm:spPr>
      <dgm:t>
        <a:bodyPr/>
        <a:lstStyle/>
        <a:p>
          <a:r>
            <a:rPr lang="en-US" sz="3600" dirty="0" smtClean="0"/>
            <a:t>Website</a:t>
          </a:r>
        </a:p>
      </dgm:t>
    </dgm:pt>
    <dgm:pt modelId="{0CC8CFF9-A646-47A7-BC15-1F2FA8B35DA9}" type="parTrans" cxnId="{E237654D-9DA4-4042-87C0-D9C82AEF584C}">
      <dgm:prSet/>
      <dgm:spPr/>
      <dgm:t>
        <a:bodyPr/>
        <a:lstStyle/>
        <a:p>
          <a:endParaRPr lang="en-US"/>
        </a:p>
      </dgm:t>
    </dgm:pt>
    <dgm:pt modelId="{7612A591-F364-4EB9-AF08-D9CF59B58D1D}" type="sibTrans" cxnId="{E237654D-9DA4-4042-87C0-D9C82AEF584C}">
      <dgm:prSet/>
      <dgm:spPr/>
      <dgm:t>
        <a:bodyPr/>
        <a:lstStyle/>
        <a:p>
          <a:endParaRPr lang="en-US"/>
        </a:p>
      </dgm:t>
    </dgm:pt>
    <dgm:pt modelId="{AE156A9E-D36D-41C9-97D3-F1F82C506163}">
      <dgm:prSet custT="1"/>
      <dgm:spPr>
        <a:solidFill>
          <a:srgbClr val="F79646"/>
        </a:solidFill>
      </dgm:spPr>
      <dgm:t>
        <a:bodyPr/>
        <a:lstStyle/>
        <a:p>
          <a:r>
            <a:rPr lang="en-US" sz="3600" dirty="0" smtClean="0"/>
            <a:t>Yearbooks</a:t>
          </a:r>
        </a:p>
      </dgm:t>
    </dgm:pt>
    <dgm:pt modelId="{FD8F89CE-140C-4AA1-8251-2FCD249A2079}" type="parTrans" cxnId="{23879AB8-5FC6-440A-B298-60BD18CEDA79}">
      <dgm:prSet/>
      <dgm:spPr/>
      <dgm:t>
        <a:bodyPr/>
        <a:lstStyle/>
        <a:p>
          <a:endParaRPr lang="en-US"/>
        </a:p>
      </dgm:t>
    </dgm:pt>
    <dgm:pt modelId="{51B1AB19-3F5A-4B74-AAA0-DB7D53459104}" type="sibTrans" cxnId="{23879AB8-5FC6-440A-B298-60BD18CEDA79}">
      <dgm:prSet/>
      <dgm:spPr/>
      <dgm:t>
        <a:bodyPr/>
        <a:lstStyle/>
        <a:p>
          <a:endParaRPr lang="en-US"/>
        </a:p>
      </dgm:t>
    </dgm:pt>
    <dgm:pt modelId="{64E04EDE-8964-4F31-90EB-6FCBC84F701D}">
      <dgm:prSet custT="1"/>
      <dgm:spPr>
        <a:solidFill>
          <a:srgbClr val="234D64"/>
        </a:solidFill>
      </dgm:spPr>
      <dgm:t>
        <a:bodyPr/>
        <a:lstStyle/>
        <a:p>
          <a:r>
            <a:rPr lang="en-US" sz="3600" dirty="0" smtClean="0"/>
            <a:t>Concert Programs</a:t>
          </a:r>
        </a:p>
      </dgm:t>
    </dgm:pt>
    <dgm:pt modelId="{B21E2DEC-4276-4F8F-981A-5FE1422A01F9}" type="sibTrans" cxnId="{A652E8B4-874F-4030-8815-D92D38215AE9}">
      <dgm:prSet/>
      <dgm:spPr/>
      <dgm:t>
        <a:bodyPr/>
        <a:lstStyle/>
        <a:p>
          <a:endParaRPr lang="en-US"/>
        </a:p>
      </dgm:t>
    </dgm:pt>
    <dgm:pt modelId="{955E2D12-CA5A-4F56-A8ED-81F79A897A86}" type="parTrans" cxnId="{A652E8B4-874F-4030-8815-D92D38215AE9}">
      <dgm:prSet/>
      <dgm:spPr/>
      <dgm:t>
        <a:bodyPr/>
        <a:lstStyle/>
        <a:p>
          <a:endParaRPr lang="en-US"/>
        </a:p>
      </dgm:t>
    </dgm:pt>
    <dgm:pt modelId="{2085539F-DA60-4D3E-B9C5-68BC0B0E3F8A}">
      <dgm:prSet custT="1"/>
      <dgm:spPr>
        <a:solidFill>
          <a:srgbClr val="234D64"/>
        </a:solidFill>
      </dgm:spPr>
      <dgm:t>
        <a:bodyPr/>
        <a:lstStyle/>
        <a:p>
          <a:r>
            <a:rPr lang="en-US" sz="3600" dirty="0" smtClean="0"/>
            <a:t>News Media</a:t>
          </a:r>
        </a:p>
      </dgm:t>
    </dgm:pt>
    <dgm:pt modelId="{23C74E86-8B5B-4DB6-8F74-BA7E12354371}" type="parTrans" cxnId="{0150F31E-F76F-46CF-9333-07AF1BFBCCCC}">
      <dgm:prSet/>
      <dgm:spPr/>
      <dgm:t>
        <a:bodyPr/>
        <a:lstStyle/>
        <a:p>
          <a:endParaRPr lang="en-US"/>
        </a:p>
      </dgm:t>
    </dgm:pt>
    <dgm:pt modelId="{A115B2E9-B867-4954-944B-0EF870099498}" type="sibTrans" cxnId="{0150F31E-F76F-46CF-9333-07AF1BFBCCCC}">
      <dgm:prSet/>
      <dgm:spPr/>
      <dgm:t>
        <a:bodyPr/>
        <a:lstStyle/>
        <a:p>
          <a:endParaRPr lang="en-US"/>
        </a:p>
      </dgm:t>
    </dgm:pt>
    <dgm:pt modelId="{FF5C30B7-C42F-422A-8713-87087A624352}" type="pres">
      <dgm:prSet presAssocID="{4C375EBE-875E-453A-BB20-32F1D0F353FF}" presName="diagram" presStyleCnt="0">
        <dgm:presLayoutVars>
          <dgm:dir/>
          <dgm:resizeHandles val="exact"/>
        </dgm:presLayoutVars>
      </dgm:prSet>
      <dgm:spPr/>
      <dgm:t>
        <a:bodyPr/>
        <a:lstStyle/>
        <a:p>
          <a:endParaRPr lang="en-US"/>
        </a:p>
      </dgm:t>
    </dgm:pt>
    <dgm:pt modelId="{EF8DA057-E2EA-421D-BF14-C6F8C70A3045}" type="pres">
      <dgm:prSet presAssocID="{07CD908C-C187-4074-AD1E-CD729BFA281B}" presName="node" presStyleLbl="node1" presStyleIdx="0" presStyleCnt="6" custLinFactNeighborX="-21208" custLinFactNeighborY="-115">
        <dgm:presLayoutVars>
          <dgm:bulletEnabled val="1"/>
        </dgm:presLayoutVars>
      </dgm:prSet>
      <dgm:spPr/>
      <dgm:t>
        <a:bodyPr/>
        <a:lstStyle/>
        <a:p>
          <a:endParaRPr lang="en-US"/>
        </a:p>
      </dgm:t>
    </dgm:pt>
    <dgm:pt modelId="{787BA7DD-60D4-4757-B75D-0047176E06C1}" type="pres">
      <dgm:prSet presAssocID="{67E4895D-0D04-4A36-A5DE-BB3F8F945D9D}" presName="sibTrans" presStyleCnt="0"/>
      <dgm:spPr/>
    </dgm:pt>
    <dgm:pt modelId="{B55F7653-7AA0-4979-A0C6-883E3C36B54B}" type="pres">
      <dgm:prSet presAssocID="{AE156A9E-D36D-41C9-97D3-F1F82C506163}" presName="node" presStyleLbl="node1" presStyleIdx="1" presStyleCnt="6" custLinFactNeighborX="-12581" custLinFactNeighborY="-115">
        <dgm:presLayoutVars>
          <dgm:bulletEnabled val="1"/>
        </dgm:presLayoutVars>
      </dgm:prSet>
      <dgm:spPr/>
      <dgm:t>
        <a:bodyPr/>
        <a:lstStyle/>
        <a:p>
          <a:endParaRPr lang="en-US"/>
        </a:p>
      </dgm:t>
    </dgm:pt>
    <dgm:pt modelId="{4527FC63-A9DE-4011-B1B3-11D0038E8E50}" type="pres">
      <dgm:prSet presAssocID="{51B1AB19-3F5A-4B74-AAA0-DB7D53459104}" presName="sibTrans" presStyleCnt="0"/>
      <dgm:spPr/>
    </dgm:pt>
    <dgm:pt modelId="{A178DA77-4C4A-4D12-81E1-2B24FB758B57}" type="pres">
      <dgm:prSet presAssocID="{C3389D8F-C810-42BC-B394-51482205FEF9}" presName="node" presStyleLbl="node1" presStyleIdx="2" presStyleCnt="6" custLinFactNeighborX="-4119" custLinFactNeighborY="-115">
        <dgm:presLayoutVars>
          <dgm:bulletEnabled val="1"/>
        </dgm:presLayoutVars>
      </dgm:prSet>
      <dgm:spPr/>
      <dgm:t>
        <a:bodyPr/>
        <a:lstStyle/>
        <a:p>
          <a:endParaRPr lang="en-US"/>
        </a:p>
      </dgm:t>
    </dgm:pt>
    <dgm:pt modelId="{BAFE3C54-AEBD-415D-9BF7-7517776854D4}" type="pres">
      <dgm:prSet presAssocID="{F1992715-BD25-4DEC-91D2-8849F434B49A}" presName="sibTrans" presStyleCnt="0"/>
      <dgm:spPr/>
    </dgm:pt>
    <dgm:pt modelId="{DF775D84-01D6-4AE5-A194-2C2B1928CB0A}" type="pres">
      <dgm:prSet presAssocID="{64E04EDE-8964-4F31-90EB-6FCBC84F701D}" presName="node" presStyleLbl="node1" presStyleIdx="3" presStyleCnt="6" custLinFactNeighborX="-21281" custLinFactNeighborY="-1451">
        <dgm:presLayoutVars>
          <dgm:bulletEnabled val="1"/>
        </dgm:presLayoutVars>
      </dgm:prSet>
      <dgm:spPr/>
      <dgm:t>
        <a:bodyPr/>
        <a:lstStyle/>
        <a:p>
          <a:endParaRPr lang="en-US"/>
        </a:p>
      </dgm:t>
    </dgm:pt>
    <dgm:pt modelId="{1AD92ABC-089A-41AD-9B6B-2D4DC19C1A21}" type="pres">
      <dgm:prSet presAssocID="{B21E2DEC-4276-4F8F-981A-5FE1422A01F9}" presName="sibTrans" presStyleCnt="0"/>
      <dgm:spPr/>
    </dgm:pt>
    <dgm:pt modelId="{7BB42D79-B9B1-430E-94BD-03D9FC118DBF}" type="pres">
      <dgm:prSet presAssocID="{2085539F-DA60-4D3E-B9C5-68BC0B0E3F8A}" presName="node" presStyleLbl="node1" presStyleIdx="4" presStyleCnt="6" custLinFactNeighborX="-12581" custLinFactNeighborY="-1451">
        <dgm:presLayoutVars>
          <dgm:bulletEnabled val="1"/>
        </dgm:presLayoutVars>
      </dgm:prSet>
      <dgm:spPr/>
      <dgm:t>
        <a:bodyPr/>
        <a:lstStyle/>
        <a:p>
          <a:endParaRPr lang="en-US"/>
        </a:p>
      </dgm:t>
    </dgm:pt>
    <dgm:pt modelId="{AD4D9103-8589-415D-8D6F-5EE05B23D017}" type="pres">
      <dgm:prSet presAssocID="{A115B2E9-B867-4954-944B-0EF870099498}" presName="sibTrans" presStyleCnt="0"/>
      <dgm:spPr/>
    </dgm:pt>
    <dgm:pt modelId="{2ED77304-E36E-4208-96E9-10610D1ACAA8}" type="pres">
      <dgm:prSet presAssocID="{708477A3-26A0-4C37-BD47-22A0FFA33688}" presName="node" presStyleLbl="node1" presStyleIdx="5" presStyleCnt="6" custLinFactNeighborX="-4804" custLinFactNeighborY="-1451">
        <dgm:presLayoutVars>
          <dgm:bulletEnabled val="1"/>
        </dgm:presLayoutVars>
      </dgm:prSet>
      <dgm:spPr/>
      <dgm:t>
        <a:bodyPr/>
        <a:lstStyle/>
        <a:p>
          <a:endParaRPr lang="en-US"/>
        </a:p>
      </dgm:t>
    </dgm:pt>
  </dgm:ptLst>
  <dgm:cxnLst>
    <dgm:cxn modelId="{F0FABC5E-AF0A-423C-AF23-E1EDC3F446A0}" srcId="{4C375EBE-875E-453A-BB20-32F1D0F353FF}" destId="{07CD908C-C187-4074-AD1E-CD729BFA281B}" srcOrd="0" destOrd="0" parTransId="{E5497448-8F93-4826-90C9-ED097A2BCD30}" sibTransId="{67E4895D-0D04-4A36-A5DE-BB3F8F945D9D}"/>
    <dgm:cxn modelId="{0EB3B034-A625-49C3-B7BF-BF94D830A67A}" type="presOf" srcId="{4C375EBE-875E-453A-BB20-32F1D0F353FF}" destId="{FF5C30B7-C42F-422A-8713-87087A624352}" srcOrd="0" destOrd="0" presId="urn:microsoft.com/office/officeart/2005/8/layout/default"/>
    <dgm:cxn modelId="{A652E8B4-874F-4030-8815-D92D38215AE9}" srcId="{4C375EBE-875E-453A-BB20-32F1D0F353FF}" destId="{64E04EDE-8964-4F31-90EB-6FCBC84F701D}" srcOrd="3" destOrd="0" parTransId="{955E2D12-CA5A-4F56-A8ED-81F79A897A86}" sibTransId="{B21E2DEC-4276-4F8F-981A-5FE1422A01F9}"/>
    <dgm:cxn modelId="{23879AB8-5FC6-440A-B298-60BD18CEDA79}" srcId="{4C375EBE-875E-453A-BB20-32F1D0F353FF}" destId="{AE156A9E-D36D-41C9-97D3-F1F82C506163}" srcOrd="1" destOrd="0" parTransId="{FD8F89CE-140C-4AA1-8251-2FCD249A2079}" sibTransId="{51B1AB19-3F5A-4B74-AAA0-DB7D53459104}"/>
    <dgm:cxn modelId="{E237654D-9DA4-4042-87C0-D9C82AEF584C}" srcId="{4C375EBE-875E-453A-BB20-32F1D0F353FF}" destId="{708477A3-26A0-4C37-BD47-22A0FFA33688}" srcOrd="5" destOrd="0" parTransId="{0CC8CFF9-A646-47A7-BC15-1F2FA8B35DA9}" sibTransId="{7612A591-F364-4EB9-AF08-D9CF59B58D1D}"/>
    <dgm:cxn modelId="{F25B1016-D8A6-4836-ADB4-18B6929CB1FE}" type="presOf" srcId="{64E04EDE-8964-4F31-90EB-6FCBC84F701D}" destId="{DF775D84-01D6-4AE5-A194-2C2B1928CB0A}" srcOrd="0" destOrd="0" presId="urn:microsoft.com/office/officeart/2005/8/layout/default"/>
    <dgm:cxn modelId="{5557FB4F-33DB-4DCC-8F41-8AE2F16B1563}" type="presOf" srcId="{708477A3-26A0-4C37-BD47-22A0FFA33688}" destId="{2ED77304-E36E-4208-96E9-10610D1ACAA8}" srcOrd="0" destOrd="0" presId="urn:microsoft.com/office/officeart/2005/8/layout/default"/>
    <dgm:cxn modelId="{0150F31E-F76F-46CF-9333-07AF1BFBCCCC}" srcId="{4C375EBE-875E-453A-BB20-32F1D0F353FF}" destId="{2085539F-DA60-4D3E-B9C5-68BC0B0E3F8A}" srcOrd="4" destOrd="0" parTransId="{23C74E86-8B5B-4DB6-8F74-BA7E12354371}" sibTransId="{A115B2E9-B867-4954-944B-0EF870099498}"/>
    <dgm:cxn modelId="{461F0181-2F59-4D7E-B920-D305FB9D080D}" type="presOf" srcId="{07CD908C-C187-4074-AD1E-CD729BFA281B}" destId="{EF8DA057-E2EA-421D-BF14-C6F8C70A3045}" srcOrd="0" destOrd="0" presId="urn:microsoft.com/office/officeart/2005/8/layout/default"/>
    <dgm:cxn modelId="{4EC9A4B8-16C6-4C7F-AFB2-54F5A2FD30AC}" srcId="{4C375EBE-875E-453A-BB20-32F1D0F353FF}" destId="{C3389D8F-C810-42BC-B394-51482205FEF9}" srcOrd="2" destOrd="0" parTransId="{14BA1018-3A1D-4668-A8C7-2659C813D5C1}" sibTransId="{F1992715-BD25-4DEC-91D2-8849F434B49A}"/>
    <dgm:cxn modelId="{831601B6-B82B-4D18-AF99-3C809DA70BA4}" type="presOf" srcId="{AE156A9E-D36D-41C9-97D3-F1F82C506163}" destId="{B55F7653-7AA0-4979-A0C6-883E3C36B54B}" srcOrd="0" destOrd="0" presId="urn:microsoft.com/office/officeart/2005/8/layout/default"/>
    <dgm:cxn modelId="{40F9B4AB-B6E1-4B4D-B276-634775C3C8FF}" type="presOf" srcId="{2085539F-DA60-4D3E-B9C5-68BC0B0E3F8A}" destId="{7BB42D79-B9B1-430E-94BD-03D9FC118DBF}" srcOrd="0" destOrd="0" presId="urn:microsoft.com/office/officeart/2005/8/layout/default"/>
    <dgm:cxn modelId="{BEEB6357-CDBB-4EB5-A463-9DA7ED587E74}" type="presOf" srcId="{C3389D8F-C810-42BC-B394-51482205FEF9}" destId="{A178DA77-4C4A-4D12-81E1-2B24FB758B57}" srcOrd="0" destOrd="0" presId="urn:microsoft.com/office/officeart/2005/8/layout/default"/>
    <dgm:cxn modelId="{034BC460-35D5-4F9F-B394-B885276A3FB9}" type="presParOf" srcId="{FF5C30B7-C42F-422A-8713-87087A624352}" destId="{EF8DA057-E2EA-421D-BF14-C6F8C70A3045}" srcOrd="0" destOrd="0" presId="urn:microsoft.com/office/officeart/2005/8/layout/default"/>
    <dgm:cxn modelId="{F12B2263-1164-4063-9392-12A0BBA9EDD6}" type="presParOf" srcId="{FF5C30B7-C42F-422A-8713-87087A624352}" destId="{787BA7DD-60D4-4757-B75D-0047176E06C1}" srcOrd="1" destOrd="0" presId="urn:microsoft.com/office/officeart/2005/8/layout/default"/>
    <dgm:cxn modelId="{46FD7A29-44CC-46D6-A100-B78F97C65D27}" type="presParOf" srcId="{FF5C30B7-C42F-422A-8713-87087A624352}" destId="{B55F7653-7AA0-4979-A0C6-883E3C36B54B}" srcOrd="2" destOrd="0" presId="urn:microsoft.com/office/officeart/2005/8/layout/default"/>
    <dgm:cxn modelId="{A577150D-110A-4B38-A906-01FB2A3E3275}" type="presParOf" srcId="{FF5C30B7-C42F-422A-8713-87087A624352}" destId="{4527FC63-A9DE-4011-B1B3-11D0038E8E50}" srcOrd="3" destOrd="0" presId="urn:microsoft.com/office/officeart/2005/8/layout/default"/>
    <dgm:cxn modelId="{6A6F9994-107D-4633-8304-CD0EC6756395}" type="presParOf" srcId="{FF5C30B7-C42F-422A-8713-87087A624352}" destId="{A178DA77-4C4A-4D12-81E1-2B24FB758B57}" srcOrd="4" destOrd="0" presId="urn:microsoft.com/office/officeart/2005/8/layout/default"/>
    <dgm:cxn modelId="{EC92482E-0C3F-46F5-98D9-AC83CFA91183}" type="presParOf" srcId="{FF5C30B7-C42F-422A-8713-87087A624352}" destId="{BAFE3C54-AEBD-415D-9BF7-7517776854D4}" srcOrd="5" destOrd="0" presId="urn:microsoft.com/office/officeart/2005/8/layout/default"/>
    <dgm:cxn modelId="{4A81CBA8-714C-4E5E-97E6-035FCBDD2CDD}" type="presParOf" srcId="{FF5C30B7-C42F-422A-8713-87087A624352}" destId="{DF775D84-01D6-4AE5-A194-2C2B1928CB0A}" srcOrd="6" destOrd="0" presId="urn:microsoft.com/office/officeart/2005/8/layout/default"/>
    <dgm:cxn modelId="{FBE2C773-1132-4E22-9AA5-0CDD441D3FB6}" type="presParOf" srcId="{FF5C30B7-C42F-422A-8713-87087A624352}" destId="{1AD92ABC-089A-41AD-9B6B-2D4DC19C1A21}" srcOrd="7" destOrd="0" presId="urn:microsoft.com/office/officeart/2005/8/layout/default"/>
    <dgm:cxn modelId="{BB6A3367-4FDB-442C-9AAB-86BD9EB6436D}" type="presParOf" srcId="{FF5C30B7-C42F-422A-8713-87087A624352}" destId="{7BB42D79-B9B1-430E-94BD-03D9FC118DBF}" srcOrd="8" destOrd="0" presId="urn:microsoft.com/office/officeart/2005/8/layout/default"/>
    <dgm:cxn modelId="{27C85D52-0F40-4177-8F60-565D6425B8FA}" type="presParOf" srcId="{FF5C30B7-C42F-422A-8713-87087A624352}" destId="{AD4D9103-8589-415D-8D6F-5EE05B23D017}" srcOrd="9" destOrd="0" presId="urn:microsoft.com/office/officeart/2005/8/layout/default"/>
    <dgm:cxn modelId="{F11B31D2-63C0-4D79-A5F6-21831AFCF772}" type="presParOf" srcId="{FF5C30B7-C42F-422A-8713-87087A624352}" destId="{2ED77304-E36E-4208-96E9-10610D1ACAA8}" srcOrd="10"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DA057-E2EA-421D-BF14-C6F8C70A3045}">
      <dsp:nvSpPr>
        <dsp:cNvPr id="0" name=""/>
        <dsp:cNvSpPr/>
      </dsp:nvSpPr>
      <dsp:spPr>
        <a:xfrm>
          <a:off x="457187" y="5"/>
          <a:ext cx="2774969" cy="1664981"/>
        </a:xfrm>
        <a:prstGeom prst="rect">
          <a:avLst/>
        </a:prstGeom>
        <a:solidFill>
          <a:srgbClr val="F796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Newsletters</a:t>
          </a:r>
        </a:p>
      </dsp:txBody>
      <dsp:txXfrm>
        <a:off x="457187" y="5"/>
        <a:ext cx="2774969" cy="1664981"/>
      </dsp:txXfrm>
    </dsp:sp>
    <dsp:sp modelId="{B55F7653-7AA0-4979-A0C6-883E3C36B54B}">
      <dsp:nvSpPr>
        <dsp:cNvPr id="0" name=""/>
        <dsp:cNvSpPr/>
      </dsp:nvSpPr>
      <dsp:spPr>
        <a:xfrm>
          <a:off x="3749050" y="5"/>
          <a:ext cx="2774969" cy="1664981"/>
        </a:xfrm>
        <a:prstGeom prst="rect">
          <a:avLst/>
        </a:prstGeom>
        <a:solidFill>
          <a:srgbClr val="F796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Yearbooks</a:t>
          </a:r>
        </a:p>
      </dsp:txBody>
      <dsp:txXfrm>
        <a:off x="3749050" y="5"/>
        <a:ext cx="2774969" cy="1664981"/>
      </dsp:txXfrm>
    </dsp:sp>
    <dsp:sp modelId="{A178DA77-4C4A-4D12-81E1-2B24FB758B57}">
      <dsp:nvSpPr>
        <dsp:cNvPr id="0" name=""/>
        <dsp:cNvSpPr/>
      </dsp:nvSpPr>
      <dsp:spPr>
        <a:xfrm>
          <a:off x="7036335" y="5"/>
          <a:ext cx="2774969" cy="1664981"/>
        </a:xfrm>
        <a:prstGeom prst="rect">
          <a:avLst/>
        </a:prstGeom>
        <a:solidFill>
          <a:srgbClr val="F796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Awards Ceremonies</a:t>
          </a:r>
        </a:p>
      </dsp:txBody>
      <dsp:txXfrm>
        <a:off x="7036335" y="5"/>
        <a:ext cx="2774969" cy="1664981"/>
      </dsp:txXfrm>
    </dsp:sp>
    <dsp:sp modelId="{DF775D84-01D6-4AE5-A194-2C2B1928CB0A}">
      <dsp:nvSpPr>
        <dsp:cNvPr id="0" name=""/>
        <dsp:cNvSpPr/>
      </dsp:nvSpPr>
      <dsp:spPr>
        <a:xfrm>
          <a:off x="455161" y="1920240"/>
          <a:ext cx="2774969" cy="1664981"/>
        </a:xfrm>
        <a:prstGeom prst="rect">
          <a:avLst/>
        </a:prstGeom>
        <a:solidFill>
          <a:srgbClr val="234D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Concert Programs</a:t>
          </a:r>
        </a:p>
      </dsp:txBody>
      <dsp:txXfrm>
        <a:off x="455161" y="1920240"/>
        <a:ext cx="2774969" cy="1664981"/>
      </dsp:txXfrm>
    </dsp:sp>
    <dsp:sp modelId="{7BB42D79-B9B1-430E-94BD-03D9FC118DBF}">
      <dsp:nvSpPr>
        <dsp:cNvPr id="0" name=""/>
        <dsp:cNvSpPr/>
      </dsp:nvSpPr>
      <dsp:spPr>
        <a:xfrm>
          <a:off x="3749050" y="1920240"/>
          <a:ext cx="2774969" cy="1664981"/>
        </a:xfrm>
        <a:prstGeom prst="rect">
          <a:avLst/>
        </a:prstGeom>
        <a:solidFill>
          <a:srgbClr val="234D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News Media</a:t>
          </a:r>
        </a:p>
      </dsp:txBody>
      <dsp:txXfrm>
        <a:off x="3749050" y="1920240"/>
        <a:ext cx="2774969" cy="1664981"/>
      </dsp:txXfrm>
    </dsp:sp>
    <dsp:sp modelId="{2ED77304-E36E-4208-96E9-10610D1ACAA8}">
      <dsp:nvSpPr>
        <dsp:cNvPr id="0" name=""/>
        <dsp:cNvSpPr/>
      </dsp:nvSpPr>
      <dsp:spPr>
        <a:xfrm>
          <a:off x="7017326" y="1920240"/>
          <a:ext cx="2774969" cy="1664981"/>
        </a:xfrm>
        <a:prstGeom prst="rect">
          <a:avLst/>
        </a:prstGeom>
        <a:solidFill>
          <a:srgbClr val="234D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Website</a:t>
          </a:r>
        </a:p>
      </dsp:txBody>
      <dsp:txXfrm>
        <a:off x="7017326" y="1920240"/>
        <a:ext cx="2774969" cy="16649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45" tIns="46472" rIns="92945" bIns="46472" rtlCol="0"/>
          <a:lstStyle>
            <a:lvl1pPr algn="l">
              <a:defRPr sz="1200"/>
            </a:lvl1pPr>
          </a:lstStyle>
          <a:p>
            <a:endParaRPr lang="en-US" dirty="0"/>
          </a:p>
        </p:txBody>
      </p:sp>
      <p:sp>
        <p:nvSpPr>
          <p:cNvPr id="3" name="Date Placeholder 2"/>
          <p:cNvSpPr>
            <a:spLocks noGrp="1"/>
          </p:cNvSpPr>
          <p:nvPr>
            <p:ph type="dt" sz="quarter" idx="1"/>
          </p:nvPr>
        </p:nvSpPr>
        <p:spPr>
          <a:xfrm>
            <a:off x="5258616" y="0"/>
            <a:ext cx="4022936" cy="349250"/>
          </a:xfrm>
          <a:prstGeom prst="rect">
            <a:avLst/>
          </a:prstGeom>
        </p:spPr>
        <p:txBody>
          <a:bodyPr vert="horz" lIns="92945" tIns="46472" rIns="92945" bIns="46472" rtlCol="0"/>
          <a:lstStyle>
            <a:lvl1pPr algn="r">
              <a:defRPr sz="1200"/>
            </a:lvl1pPr>
          </a:lstStyle>
          <a:p>
            <a:fld id="{5F28CD0D-60E0-41C8-BC92-CEA89F9AE670}" type="datetimeFigureOut">
              <a:rPr lang="en-US" smtClean="0"/>
              <a:t>10/27/2015</a:t>
            </a:fld>
            <a:endParaRPr lang="en-US" dirty="0"/>
          </a:p>
        </p:txBody>
      </p:sp>
      <p:sp>
        <p:nvSpPr>
          <p:cNvPr id="4" name="Footer Placeholder 3"/>
          <p:cNvSpPr>
            <a:spLocks noGrp="1"/>
          </p:cNvSpPr>
          <p:nvPr>
            <p:ph type="ftr" sz="quarter" idx="2"/>
          </p:nvPr>
        </p:nvSpPr>
        <p:spPr>
          <a:xfrm>
            <a:off x="1" y="6634538"/>
            <a:ext cx="4022936" cy="349250"/>
          </a:xfrm>
          <a:prstGeom prst="rect">
            <a:avLst/>
          </a:prstGeom>
        </p:spPr>
        <p:txBody>
          <a:bodyPr vert="horz" lIns="92945" tIns="46472" rIns="92945" bIns="464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58616" y="6634538"/>
            <a:ext cx="4022936" cy="349250"/>
          </a:xfrm>
          <a:prstGeom prst="rect">
            <a:avLst/>
          </a:prstGeom>
        </p:spPr>
        <p:txBody>
          <a:bodyPr vert="horz" lIns="92945" tIns="46472" rIns="92945" bIns="46472" rtlCol="0" anchor="b"/>
          <a:lstStyle>
            <a:lvl1pPr algn="r">
              <a:defRPr sz="1200"/>
            </a:lvl1pPr>
          </a:lstStyle>
          <a:p>
            <a:fld id="{18A094E8-7754-4330-9F76-6D9D7D1351C7}" type="slidenum">
              <a:rPr lang="en-US" smtClean="0"/>
              <a:t>‹#›</a:t>
            </a:fld>
            <a:endParaRPr lang="en-US" dirty="0"/>
          </a:p>
        </p:txBody>
      </p:sp>
    </p:spTree>
    <p:extLst>
      <p:ext uri="{BB962C8B-B14F-4D97-AF65-F5344CB8AC3E}">
        <p14:creationId xmlns:p14="http://schemas.microsoft.com/office/powerpoint/2010/main" val="391563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022936" cy="350463"/>
          </a:xfrm>
          <a:prstGeom prst="rect">
            <a:avLst/>
          </a:prstGeom>
        </p:spPr>
        <p:txBody>
          <a:bodyPr vert="horz" lIns="92945" tIns="46472" rIns="92945" bIns="46472" rtlCol="0"/>
          <a:lstStyle>
            <a:lvl1pPr algn="l">
              <a:defRPr sz="1200"/>
            </a:lvl1pPr>
          </a:lstStyle>
          <a:p>
            <a:endParaRPr lang="en-US" dirty="0"/>
          </a:p>
        </p:txBody>
      </p:sp>
      <p:sp>
        <p:nvSpPr>
          <p:cNvPr id="3" name="Date Placeholder 2"/>
          <p:cNvSpPr>
            <a:spLocks noGrp="1"/>
          </p:cNvSpPr>
          <p:nvPr>
            <p:ph type="dt" idx="1"/>
          </p:nvPr>
        </p:nvSpPr>
        <p:spPr>
          <a:xfrm>
            <a:off x="5258616" y="1"/>
            <a:ext cx="4022936" cy="350463"/>
          </a:xfrm>
          <a:prstGeom prst="rect">
            <a:avLst/>
          </a:prstGeom>
        </p:spPr>
        <p:txBody>
          <a:bodyPr vert="horz" lIns="92945" tIns="46472" rIns="92945" bIns="46472" rtlCol="0"/>
          <a:lstStyle>
            <a:lvl1pPr algn="r">
              <a:defRPr sz="1200"/>
            </a:lvl1pPr>
          </a:lstStyle>
          <a:p>
            <a:fld id="{383FF4E0-773B-4941-9822-A6C98C4BD157}" type="datetimeFigureOut">
              <a:rPr lang="en-US" smtClean="0"/>
              <a:t>10/27/2015</a:t>
            </a:fld>
            <a:endParaRPr lang="en-US" dirty="0"/>
          </a:p>
        </p:txBody>
      </p:sp>
      <p:sp>
        <p:nvSpPr>
          <p:cNvPr id="4" name="Slide Image Placeholder 3"/>
          <p:cNvSpPr>
            <a:spLocks noGrp="1" noRot="1" noChangeAspect="1"/>
          </p:cNvSpPr>
          <p:nvPr>
            <p:ph type="sldImg" idx="2"/>
          </p:nvPr>
        </p:nvSpPr>
        <p:spPr>
          <a:xfrm>
            <a:off x="2546350" y="873125"/>
            <a:ext cx="4191000" cy="2357438"/>
          </a:xfrm>
          <a:prstGeom prst="rect">
            <a:avLst/>
          </a:prstGeom>
          <a:noFill/>
          <a:ln w="12700">
            <a:solidFill>
              <a:prstClr val="black"/>
            </a:solidFill>
          </a:ln>
        </p:spPr>
        <p:txBody>
          <a:bodyPr vert="horz" lIns="92945" tIns="46472" rIns="92945" bIns="46472" rtlCol="0" anchor="ctr"/>
          <a:lstStyle/>
          <a:p>
            <a:endParaRPr lang="en-US" dirty="0"/>
          </a:p>
        </p:txBody>
      </p:sp>
      <p:sp>
        <p:nvSpPr>
          <p:cNvPr id="5" name="Notes Placeholder 4"/>
          <p:cNvSpPr>
            <a:spLocks noGrp="1"/>
          </p:cNvSpPr>
          <p:nvPr>
            <p:ph type="body" sz="quarter" idx="3"/>
          </p:nvPr>
        </p:nvSpPr>
        <p:spPr>
          <a:xfrm>
            <a:off x="928370" y="3361533"/>
            <a:ext cx="7426960" cy="2750344"/>
          </a:xfrm>
          <a:prstGeom prst="rect">
            <a:avLst/>
          </a:prstGeom>
        </p:spPr>
        <p:txBody>
          <a:bodyPr vert="horz" lIns="92945" tIns="46472" rIns="92945" bIns="464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34538"/>
            <a:ext cx="4022936" cy="350462"/>
          </a:xfrm>
          <a:prstGeom prst="rect">
            <a:avLst/>
          </a:prstGeom>
        </p:spPr>
        <p:txBody>
          <a:bodyPr vert="horz" lIns="92945" tIns="46472" rIns="92945" bIns="464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58616" y="6634538"/>
            <a:ext cx="4022936" cy="350462"/>
          </a:xfrm>
          <a:prstGeom prst="rect">
            <a:avLst/>
          </a:prstGeom>
        </p:spPr>
        <p:txBody>
          <a:bodyPr vert="horz" lIns="92945" tIns="46472" rIns="92945" bIns="46472" rtlCol="0" anchor="b"/>
          <a:lstStyle>
            <a:lvl1pPr algn="r">
              <a:defRPr sz="1200"/>
            </a:lvl1pPr>
          </a:lstStyle>
          <a:p>
            <a:fld id="{070A5385-8EFE-4A54-9ECC-50F8E7FCED3B}" type="slidenum">
              <a:rPr lang="en-US" smtClean="0"/>
              <a:t>‹#›</a:t>
            </a:fld>
            <a:endParaRPr lang="en-US" dirty="0"/>
          </a:p>
        </p:txBody>
      </p:sp>
    </p:spTree>
    <p:extLst>
      <p:ext uri="{BB962C8B-B14F-4D97-AF65-F5344CB8AC3E}">
        <p14:creationId xmlns:p14="http://schemas.microsoft.com/office/powerpoint/2010/main" val="17318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2.ed.gov/policy/gen/guid/fpco/doc/ferpa101slide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ptac.ed.gov/glossary/education-records-0" TargetMode="External"/><Relationship Id="rId7" Type="http://schemas.openxmlformats.org/officeDocument/2006/relationships/hyperlink" Target="http://www2.ed.gov/policy/gen/guid/fpco/pdf/ferparegs.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ptac.ed.gov/glossary/eligible-student" TargetMode="External"/><Relationship Id="rId5" Type="http://schemas.openxmlformats.org/officeDocument/2006/relationships/hyperlink" Target="http://ptac.ed.gov/glossary/dates-attendance" TargetMode="External"/><Relationship Id="rId4" Type="http://schemas.openxmlformats.org/officeDocument/2006/relationships/hyperlink" Target="http://ptac.ed.gov/glossary/studen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9">
              <a:defRPr/>
            </a:pPr>
            <a:r>
              <a:rPr lang="en-US" b="1" dirty="0" smtClean="0"/>
              <a:t>Notes</a:t>
            </a:r>
          </a:p>
          <a:p>
            <a:pPr defTabSz="914269">
              <a:defRPr/>
            </a:pPr>
            <a:endParaRPr lang="en-US" baseline="0" dirty="0" smtClean="0"/>
          </a:p>
          <a:p>
            <a:pPr marL="171426" indent="-171426" defTabSz="914269">
              <a:buFont typeface="Arial" panose="020B0604020202020204" pitchFamily="34" charset="0"/>
              <a:buChar char="•"/>
              <a:defRPr/>
            </a:pPr>
            <a:r>
              <a:rPr lang="en-US" baseline="0" dirty="0" smtClean="0"/>
              <a:t>Laws are the actual legislation, whereas regulations are rules enforced by a regulatory agency such as the USDOE</a:t>
            </a:r>
          </a:p>
          <a:p>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1</a:t>
            </a:fld>
            <a:endParaRPr lang="en-US" dirty="0"/>
          </a:p>
        </p:txBody>
      </p:sp>
    </p:spTree>
    <p:extLst>
      <p:ext uri="{BB962C8B-B14F-4D97-AF65-F5344CB8AC3E}">
        <p14:creationId xmlns:p14="http://schemas.microsoft.com/office/powerpoint/2010/main" val="4208897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70A5385-8EFE-4A54-9ECC-50F8E7FCED3B}" type="slidenum">
              <a:rPr lang="en-US" smtClean="0"/>
              <a:t>11</a:t>
            </a:fld>
            <a:endParaRPr lang="en-US" dirty="0"/>
          </a:p>
        </p:txBody>
      </p:sp>
    </p:spTree>
    <p:extLst>
      <p:ext uri="{BB962C8B-B14F-4D97-AF65-F5344CB8AC3E}">
        <p14:creationId xmlns:p14="http://schemas.microsoft.com/office/powerpoint/2010/main" val="417476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070A5385-8EFE-4A54-9ECC-50F8E7FCED3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2983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pPr marL="171426" indent="-171426">
              <a:buFont typeface="Arial" panose="020B0604020202020204" pitchFamily="34" charset="0"/>
              <a:buChar char="•"/>
            </a:pPr>
            <a:r>
              <a:rPr lang="en-US" dirty="0" smtClean="0"/>
              <a:t>A school official has a </a:t>
            </a:r>
            <a:r>
              <a:rPr lang="en-US" b="0" i="1" dirty="0" smtClean="0"/>
              <a:t>legitimate educational interest  </a:t>
            </a:r>
            <a:r>
              <a:rPr lang="en-US" dirty="0" smtClean="0"/>
              <a:t>if the official needs to review an education record in order to fulfill his or her professional responsibility.</a:t>
            </a:r>
          </a:p>
          <a:p>
            <a:endParaRPr lang="en-US" dirty="0" smtClean="0"/>
          </a:p>
          <a:p>
            <a:pPr marL="171426" indent="-171426">
              <a:buFont typeface="Arial" panose="020B0604020202020204" pitchFamily="34" charset="0"/>
              <a:buChar char="•"/>
            </a:pPr>
            <a:r>
              <a:rPr lang="en-US" dirty="0" smtClean="0"/>
              <a:t>The School</a:t>
            </a:r>
            <a:r>
              <a:rPr lang="en-US" baseline="0" dirty="0" smtClean="0"/>
              <a:t> Official Exception is also what allows information to be shared by teachers, such as records reviewed  when a student moves from 5</a:t>
            </a:r>
            <a:r>
              <a:rPr lang="en-US" baseline="30000" dirty="0" smtClean="0"/>
              <a:t>th</a:t>
            </a:r>
            <a:r>
              <a:rPr lang="en-US" baseline="0" dirty="0" smtClean="0"/>
              <a:t> grade to 6</a:t>
            </a:r>
            <a:r>
              <a:rPr lang="en-US" baseline="30000" dirty="0" smtClean="0"/>
              <a:t>th</a:t>
            </a:r>
            <a:r>
              <a:rPr lang="en-US" baseline="0" dirty="0" smtClean="0"/>
              <a:t> grade.</a:t>
            </a:r>
          </a:p>
          <a:p>
            <a:pPr marL="171426" indent="-171426">
              <a:buFont typeface="Arial" panose="020B0604020202020204" pitchFamily="34" charset="0"/>
              <a:buChar char="•"/>
            </a:pPr>
            <a:endParaRPr lang="en-US" baseline="0" dirty="0" smtClean="0"/>
          </a:p>
          <a:p>
            <a:pPr marL="171426" indent="-171426">
              <a:buFont typeface="Arial" panose="020B0604020202020204" pitchFamily="34" charset="0"/>
              <a:buChar char="•"/>
            </a:pPr>
            <a:r>
              <a:rPr lang="en-US" baseline="0" dirty="0" smtClean="0"/>
              <a:t>Another Example: A district can provide info to a provider that allows parents and students to verify cafeteria accounts balances and meals. The provider cannot see the information to a third party, of use the data to target advertisements. (See COSN Toolkit)</a:t>
            </a:r>
            <a:endParaRPr lang="en-US" dirty="0" smtClean="0"/>
          </a:p>
          <a:p>
            <a:endParaRPr lang="en-US" dirty="0"/>
          </a:p>
          <a:p>
            <a:endParaRPr lang="en-US" sz="1800" dirty="0"/>
          </a:p>
        </p:txBody>
      </p:sp>
      <p:sp>
        <p:nvSpPr>
          <p:cNvPr id="4" name="Slide Number Placeholder 3"/>
          <p:cNvSpPr>
            <a:spLocks noGrp="1"/>
          </p:cNvSpPr>
          <p:nvPr>
            <p:ph type="sldNum" sz="quarter" idx="10"/>
          </p:nvPr>
        </p:nvSpPr>
        <p:spPr/>
        <p:txBody>
          <a:bodyPr/>
          <a:lstStyle/>
          <a:p>
            <a:fld id="{070A5385-8EFE-4A54-9ECC-50F8E7FCED3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75769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b="1" dirty="0"/>
          </a:p>
          <a:p>
            <a:pPr marL="285710" indent="-285710">
              <a:buFont typeface="Arial" panose="020B0604020202020204" pitchFamily="34" charset="0"/>
              <a:buChar char="•"/>
            </a:pPr>
            <a:r>
              <a:rPr lang="en-US" dirty="0"/>
              <a:t>Note that this data is PII combined with education record data. Release could be harmful or embarrassing. </a:t>
            </a:r>
          </a:p>
          <a:p>
            <a:endParaRPr lang="en-US" sz="1800" dirty="0"/>
          </a:p>
        </p:txBody>
      </p:sp>
      <p:sp>
        <p:nvSpPr>
          <p:cNvPr id="4" name="Slide Number Placeholder 3"/>
          <p:cNvSpPr>
            <a:spLocks noGrp="1"/>
          </p:cNvSpPr>
          <p:nvPr>
            <p:ph type="sldNum" sz="quarter" idx="10"/>
          </p:nvPr>
        </p:nvSpPr>
        <p:spPr/>
        <p:txBody>
          <a:bodyPr/>
          <a:lstStyle/>
          <a:p>
            <a:fld id="{070A5385-8EFE-4A54-9ECC-50F8E7FCED3B}" type="slidenum">
              <a:rPr lang="en-US" smtClean="0"/>
              <a:t>14</a:t>
            </a:fld>
            <a:endParaRPr lang="en-US" dirty="0"/>
          </a:p>
        </p:txBody>
      </p:sp>
    </p:spTree>
    <p:extLst>
      <p:ext uri="{BB962C8B-B14F-4D97-AF65-F5344CB8AC3E}">
        <p14:creationId xmlns:p14="http://schemas.microsoft.com/office/powerpoint/2010/main" val="3763791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47">
              <a:defRPr/>
            </a:pPr>
            <a:r>
              <a:rPr lang="en-US" b="1" dirty="0" smtClean="0"/>
              <a:t>Notes</a:t>
            </a:r>
          </a:p>
          <a:p>
            <a:pPr defTabSz="929447">
              <a:defRPr/>
            </a:pPr>
            <a:endParaRPr lang="en-US" baseline="0" dirty="0" smtClean="0"/>
          </a:p>
          <a:p>
            <a:pPr marL="171039" indent="-171039" defTabSz="929447">
              <a:buFont typeface="Arial" panose="020B0604020202020204" pitchFamily="34" charset="0"/>
              <a:buChar char="•"/>
              <a:defRPr/>
            </a:pPr>
            <a:r>
              <a:rPr lang="en-US" dirty="0" smtClean="0"/>
              <a:t>Brief</a:t>
            </a:r>
            <a:r>
              <a:rPr lang="en-US" baseline="0" dirty="0" smtClean="0"/>
              <a:t> mention of two more of the exceptions.  Also see FERPA Exceptions_HANDOUT_horizontal_0.pdf</a:t>
            </a:r>
            <a:endParaRPr lang="en-US" dirty="0" smtClean="0"/>
          </a:p>
        </p:txBody>
      </p:sp>
      <p:sp>
        <p:nvSpPr>
          <p:cNvPr id="4" name="Slide Number Placeholder 3"/>
          <p:cNvSpPr>
            <a:spLocks noGrp="1"/>
          </p:cNvSpPr>
          <p:nvPr>
            <p:ph type="sldNum" sz="quarter" idx="10"/>
          </p:nvPr>
        </p:nvSpPr>
        <p:spPr/>
        <p:txBody>
          <a:bodyPr/>
          <a:lstStyle/>
          <a:p>
            <a:fld id="{070A5385-8EFE-4A54-9ECC-50F8E7FCED3B}" type="slidenum">
              <a:rPr lang="en-US" smtClean="0"/>
              <a:t>15</a:t>
            </a:fld>
            <a:endParaRPr lang="en-US" dirty="0"/>
          </a:p>
        </p:txBody>
      </p:sp>
    </p:spTree>
    <p:extLst>
      <p:ext uri="{BB962C8B-B14F-4D97-AF65-F5344CB8AC3E}">
        <p14:creationId xmlns:p14="http://schemas.microsoft.com/office/powerpoint/2010/main" val="247866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285710" indent="-285710">
              <a:buFont typeface="Arial" panose="020B0604020202020204" pitchFamily="34" charset="0"/>
              <a:buChar char="•"/>
            </a:pPr>
            <a:r>
              <a:rPr lang="en-US" dirty="0"/>
              <a:t>This is a more recent addition</a:t>
            </a:r>
          </a:p>
          <a:p>
            <a:endParaRPr lang="en-US" dirty="0"/>
          </a:p>
          <a:p>
            <a:pPr marL="285710" indent="-285710" defTabSz="914269">
              <a:buFont typeface="Arial" panose="020B0604020202020204" pitchFamily="34" charset="0"/>
              <a:buChar char="•"/>
              <a:defRPr/>
            </a:pPr>
            <a:r>
              <a:rPr lang="en-US" dirty="0"/>
              <a:t>See </a:t>
            </a:r>
            <a:r>
              <a:rPr lang="en-US" i="1"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3"/>
              </a:rPr>
              <a:t>http://www2.ed.gov/policy/gen/guid/fpco/doc/ferpa101slides.pdf</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endParaRPr lang="en-US" sz="1800" dirty="0"/>
          </a:p>
        </p:txBody>
      </p:sp>
      <p:sp>
        <p:nvSpPr>
          <p:cNvPr id="4" name="Slide Number Placeholder 3"/>
          <p:cNvSpPr>
            <a:spLocks noGrp="1"/>
          </p:cNvSpPr>
          <p:nvPr>
            <p:ph type="sldNum" sz="quarter" idx="10"/>
          </p:nvPr>
        </p:nvSpPr>
        <p:spPr/>
        <p:txBody>
          <a:bodyPr/>
          <a:lstStyle/>
          <a:p>
            <a:fld id="{070A5385-8EFE-4A54-9ECC-50F8E7FCED3B}" type="slidenum">
              <a:rPr lang="en-US" smtClean="0"/>
              <a:t>16</a:t>
            </a:fld>
            <a:endParaRPr lang="en-US" dirty="0"/>
          </a:p>
        </p:txBody>
      </p:sp>
    </p:spTree>
    <p:extLst>
      <p:ext uri="{BB962C8B-B14F-4D97-AF65-F5344CB8AC3E}">
        <p14:creationId xmlns:p14="http://schemas.microsoft.com/office/powerpoint/2010/main" val="3763791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pPr marL="171426" marR="0" indent="-171426"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a:t>
            </a:r>
            <a:r>
              <a:rPr lang="en-US" baseline="0" dirty="0" smtClean="0"/>
              <a:t> educational institution can consent to a website or </a:t>
            </a:r>
            <a:r>
              <a:rPr lang="en-US" baseline="0" dirty="0" err="1" smtClean="0"/>
              <a:t>app’’s</a:t>
            </a:r>
            <a:r>
              <a:rPr lang="en-US" baseline="0" dirty="0" smtClean="0"/>
              <a:t> collection, use  or disclosure of personal information from students. For details on circumstances, see section M of the FTC COPPA FAQ at www.ftc.gov/tips-advice/business-center/guidance/complying-coppa-frequently-asked-questions </a:t>
            </a:r>
          </a:p>
          <a:p>
            <a:pPr marL="171426" marR="0" indent="-171426"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smtClean="0"/>
          </a:p>
          <a:p>
            <a:pPr marL="171426" marR="0" indent="-171426" algn="l" defTabSz="91426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As noted in the FAQ, best practice is to provide parents with notice of the websites and online services whose collection it has consented to on behalf of parents. </a:t>
            </a:r>
          </a:p>
          <a:p>
            <a:pPr marL="0" indent="0" defTabSz="914269">
              <a:buFont typeface="Arial" panose="020B0604020202020204" pitchFamily="34" charset="0"/>
              <a:buNone/>
              <a:defRPr/>
            </a:pPr>
            <a:endParaRPr lang="en-US" dirty="0" smtClean="0"/>
          </a:p>
          <a:p>
            <a:pPr marL="171426" indent="-171426" defTabSz="914269">
              <a:buFont typeface="Arial" panose="020B0604020202020204" pitchFamily="34" charset="0"/>
              <a:buChar char="•"/>
              <a:defRPr/>
            </a:pPr>
            <a:r>
              <a:rPr lang="en-US" dirty="0" smtClean="0"/>
              <a:t>Full text of COPPA at  https://www.law.cornell.edu/uscode/text/15/chapter-91 </a:t>
            </a:r>
          </a:p>
          <a:p>
            <a:endParaRPr lang="en-US" dirty="0" smtClean="0"/>
          </a:p>
          <a:p>
            <a:endParaRPr lang="en-US" dirty="0" smtClean="0"/>
          </a:p>
          <a:p>
            <a:r>
              <a:rPr lang="en-US" b="1" dirty="0" smtClean="0"/>
              <a:t>Additional</a:t>
            </a:r>
            <a:r>
              <a:rPr lang="en-US" b="1" baseline="0" dirty="0" smtClean="0"/>
              <a:t> Information</a:t>
            </a:r>
          </a:p>
          <a:p>
            <a:endParaRPr lang="en-US" b="1" dirty="0" smtClean="0"/>
          </a:p>
          <a:p>
            <a:r>
              <a:rPr lang="en-US" dirty="0" smtClean="0"/>
              <a:t>Example</a:t>
            </a:r>
            <a:r>
              <a:rPr lang="en-US" baseline="0" dirty="0" smtClean="0"/>
              <a:t>s of Online Service (from above FAQ)</a:t>
            </a:r>
          </a:p>
          <a:p>
            <a:endParaRPr lang="en-US" baseline="0" dirty="0" smtClean="0"/>
          </a:p>
          <a:p>
            <a:r>
              <a:rPr lang="en-US" dirty="0" smtClean="0"/>
              <a:t>Services that allow users to play network-connected games, engage in social networking activities, purchase goods or services online, receive online advertisements, or interact with other online content or services.  </a:t>
            </a:r>
          </a:p>
          <a:p>
            <a:r>
              <a:rPr lang="en-US" dirty="0" smtClean="0"/>
              <a:t>Mobile applications that connect to the Internet, Internet-enabled gaming platforms, voice-over-Internet protocol services, and Internet-enabled location-based services also are online services covered by COPPA.</a:t>
            </a:r>
          </a:p>
          <a:p>
            <a:endParaRPr lang="en-US" dirty="0" smtClean="0"/>
          </a:p>
          <a:p>
            <a:endParaRPr lang="en-US" dirty="0" smtClean="0"/>
          </a:p>
          <a:p>
            <a:r>
              <a:rPr lang="en-US" dirty="0" smtClean="0"/>
              <a:t>COPPA</a:t>
            </a:r>
            <a:r>
              <a:rPr lang="en-US" baseline="0" dirty="0" smtClean="0"/>
              <a:t> defines personal information as follows: (from above FAQ)</a:t>
            </a:r>
            <a:endParaRPr lang="en-US" dirty="0" smtClean="0"/>
          </a:p>
          <a:p>
            <a:endParaRPr lang="en-US" dirty="0" smtClean="0"/>
          </a:p>
          <a:p>
            <a:r>
              <a:rPr lang="en-US" dirty="0" smtClean="0"/>
              <a:t>First and last name;</a:t>
            </a:r>
          </a:p>
          <a:p>
            <a:r>
              <a:rPr lang="en-US" dirty="0" smtClean="0"/>
              <a:t>A home or other physical address including street name and name of a city or town;</a:t>
            </a:r>
          </a:p>
          <a:p>
            <a:r>
              <a:rPr lang="en-US" dirty="0" smtClean="0"/>
              <a:t>Online contact information;</a:t>
            </a:r>
          </a:p>
          <a:p>
            <a:r>
              <a:rPr lang="en-US" dirty="0" smtClean="0"/>
              <a:t>A screen or user name that functions as online contact information;</a:t>
            </a:r>
          </a:p>
          <a:p>
            <a:r>
              <a:rPr lang="en-US" dirty="0" smtClean="0"/>
              <a:t>A telephone number;</a:t>
            </a:r>
          </a:p>
          <a:p>
            <a:r>
              <a:rPr lang="en-US" dirty="0" smtClean="0"/>
              <a:t>A social security number;</a:t>
            </a:r>
          </a:p>
          <a:p>
            <a:r>
              <a:rPr lang="en-US" dirty="0" smtClean="0"/>
              <a:t>A persistent identifier that can be used to recognize a user over time and across different websites or online services;</a:t>
            </a:r>
          </a:p>
          <a:p>
            <a:r>
              <a:rPr lang="en-US" dirty="0" smtClean="0"/>
              <a:t>A photograph, video, or audio file, where such file contains a child’s image or voice;</a:t>
            </a:r>
          </a:p>
          <a:p>
            <a:r>
              <a:rPr lang="en-US" dirty="0" smtClean="0"/>
              <a:t>Geolocation information sufficient to identify street name and name of a city or town; or</a:t>
            </a:r>
          </a:p>
          <a:p>
            <a:r>
              <a:rPr lang="en-US" dirty="0" smtClean="0"/>
              <a:t>Information concerning the child or the parents of that child that the operator collects online from the child and combines with an identifier described above.</a:t>
            </a:r>
            <a:br>
              <a:rPr lang="en-US" dirty="0" smtClean="0"/>
            </a:br>
            <a:r>
              <a:rPr lang="en-US" dirty="0" smtClean="0"/>
              <a:t> </a:t>
            </a:r>
          </a:p>
          <a:p>
            <a:r>
              <a:rPr lang="en-US" dirty="0" smtClean="0"/>
              <a:t/>
            </a:r>
            <a:br>
              <a:rPr lang="en-US" dirty="0" smtClean="0"/>
            </a:br>
            <a:r>
              <a:rPr lang="en-US" dirty="0" smtClean="0"/>
              <a:t> </a:t>
            </a:r>
          </a:p>
          <a:p>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18</a:t>
            </a:fld>
            <a:endParaRPr lang="en-US" dirty="0"/>
          </a:p>
        </p:txBody>
      </p:sp>
    </p:spTree>
    <p:extLst>
      <p:ext uri="{BB962C8B-B14F-4D97-AF65-F5344CB8AC3E}">
        <p14:creationId xmlns:p14="http://schemas.microsoft.com/office/powerpoint/2010/main" val="3196360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endParaRPr lang="en-US" sz="1800" dirty="0"/>
          </a:p>
          <a:p>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19</a:t>
            </a:fld>
            <a:endParaRPr lang="en-US" dirty="0"/>
          </a:p>
        </p:txBody>
      </p:sp>
    </p:spTree>
    <p:extLst>
      <p:ext uri="{BB962C8B-B14F-4D97-AF65-F5344CB8AC3E}">
        <p14:creationId xmlns:p14="http://schemas.microsoft.com/office/powerpoint/2010/main" val="2144860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endParaRPr lang="en-US" b="1" dirty="0"/>
          </a:p>
          <a:p>
            <a:pPr marL="457135" indent="-457135">
              <a:buFont typeface="Arial" panose="020B0604020202020204" pitchFamily="34" charset="0"/>
              <a:buChar char="•"/>
            </a:pPr>
            <a:r>
              <a:rPr lang="en-US" dirty="0"/>
              <a:t>Key idea is that written consent is needed before minor student can </a:t>
            </a:r>
            <a:r>
              <a:rPr lang="en-US" dirty="0">
                <a:solidFill>
                  <a:schemeClr val="dk1"/>
                </a:solidFill>
              </a:rPr>
              <a:t>participate in any ED-funded survey, analysis, or </a:t>
            </a:r>
            <a:r>
              <a:rPr lang="en-US" dirty="0" smtClean="0">
                <a:solidFill>
                  <a:schemeClr val="dk1"/>
                </a:solidFill>
              </a:rPr>
              <a:t>evaluation</a:t>
            </a:r>
            <a:r>
              <a:rPr lang="en-US" baseline="0" dirty="0" smtClean="0">
                <a:solidFill>
                  <a:schemeClr val="dk1"/>
                </a:solidFill>
              </a:rPr>
              <a:t> that reveals information concerning:</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Political affiliations;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Mental and psychological problems potentially embarrassing to the student and his/her family;</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Sex behavior and attitudes;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Illegal, anti-social, self-incriminating and demeaning behavior;</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Critical appraisals of other individuals with whom respondents have close family relationships;</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Legally recognized privileged or analogous relationships, such as those of lawyers, physicians, and ministers; or</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Income (other than that required by law to determine eligibility for participation in a program or for receiving financial assistance under such program).</a:t>
            </a:r>
          </a:p>
          <a:p>
            <a:pPr marL="457135" indent="-457135">
              <a:buFont typeface="Arial" panose="020B0604020202020204" pitchFamily="34" charset="0"/>
              <a:buChar char="•"/>
            </a:pPr>
            <a:endParaRPr lang="en-US" baseline="0" dirty="0" smtClean="0">
              <a:solidFill>
                <a:schemeClr val="dk1"/>
              </a:solidFill>
            </a:endParaRPr>
          </a:p>
          <a:p>
            <a:pPr marL="457135" indent="-457135">
              <a:buFont typeface="Arial" panose="020B0604020202020204" pitchFamily="34" charset="0"/>
              <a:buChar char="•"/>
            </a:pPr>
            <a:endParaRPr lang="en-US" dirty="0">
              <a:solidFill>
                <a:schemeClr val="dk1"/>
              </a:solidFill>
            </a:endParaRPr>
          </a:p>
          <a:p>
            <a:pPr marL="457135" indent="-457135">
              <a:buFont typeface="Arial" panose="020B0604020202020204" pitchFamily="34" charset="0"/>
              <a:buChar char="•"/>
            </a:pPr>
            <a:endParaRPr lang="en-US" dirty="0">
              <a:solidFill>
                <a:schemeClr val="dk1"/>
              </a:solidFill>
            </a:endParaRPr>
          </a:p>
          <a:p>
            <a:pPr marL="457135" indent="-457135">
              <a:buFont typeface="Arial" panose="020B0604020202020204" pitchFamily="34" charset="0"/>
              <a:buChar char="•"/>
            </a:pPr>
            <a:r>
              <a:rPr lang="en-US" dirty="0"/>
              <a:t>Full text at https://www.law.cornell.edu/uscode/text/20/1232h</a:t>
            </a:r>
          </a:p>
          <a:p>
            <a:pPr marL="457135" indent="-457135">
              <a:buFont typeface="Arial" panose="020B0604020202020204" pitchFamily="34" charset="0"/>
              <a:buChar char="•"/>
            </a:pPr>
            <a:endParaRPr lang="en-US" dirty="0"/>
          </a:p>
          <a:p>
            <a:pPr marL="457135" indent="-457135">
              <a:buFont typeface="Arial" panose="020B0604020202020204" pitchFamily="34" charset="0"/>
              <a:buChar char="•"/>
            </a:pPr>
            <a:r>
              <a:rPr lang="en-US" dirty="0"/>
              <a:t>Example - Most schools do an annual survey  on drugs, alcohol, etc. Consent  is needed. </a:t>
            </a:r>
          </a:p>
          <a:p>
            <a:endParaRPr lang="en-US" sz="2800" dirty="0"/>
          </a:p>
          <a:p>
            <a:endParaRPr lang="en-US" cap="all" dirty="0"/>
          </a:p>
          <a:p>
            <a:endParaRPr lang="en-US" sz="1600" b="1" cap="all" dirty="0"/>
          </a:p>
          <a:p>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20</a:t>
            </a:fld>
            <a:endParaRPr lang="en-US" dirty="0"/>
          </a:p>
        </p:txBody>
      </p:sp>
    </p:spTree>
    <p:extLst>
      <p:ext uri="{BB962C8B-B14F-4D97-AF65-F5344CB8AC3E}">
        <p14:creationId xmlns:p14="http://schemas.microsoft.com/office/powerpoint/2010/main" val="1408937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47">
              <a:defRPr/>
            </a:pPr>
            <a:r>
              <a:rPr lang="en-US" b="1" dirty="0" smtClean="0"/>
              <a:t>Notes</a:t>
            </a:r>
          </a:p>
          <a:p>
            <a:pPr defTabSz="929447">
              <a:defRPr/>
            </a:pPr>
            <a:endParaRPr lang="en-US" dirty="0" smtClean="0"/>
          </a:p>
          <a:p>
            <a:pPr marL="171426" indent="-171426" defTabSz="929447">
              <a:buFont typeface="Arial" panose="020B0604020202020204" pitchFamily="34" charset="0"/>
              <a:buChar char="•"/>
              <a:defRPr/>
            </a:pPr>
            <a:endParaRPr lang="en-US" dirty="0"/>
          </a:p>
          <a:p>
            <a:pPr marL="171426" indent="-171426" defTabSz="929447">
              <a:buFont typeface="Arial" panose="020B0604020202020204" pitchFamily="34" charset="0"/>
              <a:buChar char="•"/>
              <a:defRPr/>
            </a:pPr>
            <a:r>
              <a:rPr lang="en-US" dirty="0" smtClean="0"/>
              <a:t>Example Situation: A</a:t>
            </a:r>
            <a:r>
              <a:rPr lang="en-US" baseline="0" dirty="0" smtClean="0"/>
              <a:t> s</a:t>
            </a:r>
            <a:r>
              <a:rPr lang="en-US" dirty="0" smtClean="0"/>
              <a:t>chool nurse can’t typically receive information from a doctor</a:t>
            </a:r>
            <a:r>
              <a:rPr lang="en-US" baseline="0" dirty="0" smtClean="0"/>
              <a:t> without</a:t>
            </a:r>
            <a:r>
              <a:rPr lang="en-US" dirty="0" smtClean="0"/>
              <a:t> authorization from parents for the doctor to release the information.</a:t>
            </a:r>
          </a:p>
          <a:p>
            <a:pPr defTabSz="929447">
              <a:defRPr/>
            </a:pPr>
            <a:endParaRPr lang="en-US" dirty="0"/>
          </a:p>
          <a:p>
            <a:pPr marL="171426" indent="-171426" defTabSz="929447">
              <a:buFont typeface="Arial" panose="020B0604020202020204" pitchFamily="34" charset="0"/>
              <a:buChar char="•"/>
              <a:defRPr/>
            </a:pPr>
            <a:endParaRPr lang="en-US" dirty="0"/>
          </a:p>
          <a:p>
            <a:pPr marL="171426" indent="-171426" defTabSz="929447">
              <a:buFont typeface="Arial" panose="020B0604020202020204" pitchFamily="34" charset="0"/>
              <a:buChar char="•"/>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22</a:t>
            </a:fld>
            <a:endParaRPr lang="en-US" dirty="0"/>
          </a:p>
        </p:txBody>
      </p:sp>
    </p:spTree>
    <p:extLst>
      <p:ext uri="{BB962C8B-B14F-4D97-AF65-F5344CB8AC3E}">
        <p14:creationId xmlns:p14="http://schemas.microsoft.com/office/powerpoint/2010/main" val="78637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1" dirty="0" smtClean="0"/>
          </a:p>
          <a:p>
            <a:pPr marL="171450" indent="-171450">
              <a:buFont typeface="Arial" panose="020B0604020202020204" pitchFamily="34" charset="0"/>
              <a:buChar char="•"/>
            </a:pPr>
            <a:r>
              <a:rPr lang="en-US" b="1" dirty="0" smtClean="0"/>
              <a:t>The Student Privacy</a:t>
            </a:r>
            <a:r>
              <a:rPr lang="en-US" b="1" baseline="0" dirty="0" smtClean="0"/>
              <a:t> Pledge is not a law. It is a pledge signed by many companies in response to data security and privacy concerns.</a:t>
            </a:r>
            <a:br>
              <a:rPr lang="en-US" b="1" baseline="0" dirty="0" smtClean="0"/>
            </a:br>
            <a:r>
              <a:rPr lang="en-US" b="1" baseline="0" dirty="0" smtClean="0"/>
              <a:t>More details later.</a:t>
            </a:r>
            <a:endParaRPr lang="en-US" b="1" dirty="0"/>
          </a:p>
        </p:txBody>
      </p:sp>
      <p:sp>
        <p:nvSpPr>
          <p:cNvPr id="4" name="Slide Number Placeholder 3"/>
          <p:cNvSpPr>
            <a:spLocks noGrp="1"/>
          </p:cNvSpPr>
          <p:nvPr>
            <p:ph type="sldNum" sz="quarter" idx="10"/>
          </p:nvPr>
        </p:nvSpPr>
        <p:spPr/>
        <p:txBody>
          <a:bodyPr/>
          <a:lstStyle/>
          <a:p>
            <a:fld id="{070A5385-8EFE-4A54-9ECC-50F8E7FCED3B}" type="slidenum">
              <a:rPr lang="en-US" smtClean="0"/>
              <a:t>2</a:t>
            </a:fld>
            <a:endParaRPr lang="en-US" dirty="0"/>
          </a:p>
        </p:txBody>
      </p:sp>
    </p:spTree>
    <p:extLst>
      <p:ext uri="{BB962C8B-B14F-4D97-AF65-F5344CB8AC3E}">
        <p14:creationId xmlns:p14="http://schemas.microsoft.com/office/powerpoint/2010/main" val="474196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pPr marL="171426" indent="-171426" defTabSz="914269">
              <a:buFont typeface="Arial" panose="020B0604020202020204" pitchFamily="34" charset="0"/>
              <a:buChar char="•"/>
              <a:defRPr/>
            </a:pPr>
            <a:r>
              <a:rPr lang="en-US" i="0" dirty="0" smtClean="0"/>
              <a:t>Also applies to the  s</a:t>
            </a:r>
            <a:r>
              <a:rPr lang="en-US" dirty="0" smtClean="0"/>
              <a:t>haring of data between </a:t>
            </a:r>
            <a:r>
              <a:rPr lang="en-US" b="0" i="0" dirty="0" smtClean="0"/>
              <a:t>educational  agencies and third party contractors. </a:t>
            </a:r>
          </a:p>
          <a:p>
            <a:pPr marL="171426" indent="-171426" defTabSz="914269">
              <a:buFont typeface="Arial" panose="020B0604020202020204" pitchFamily="34" charset="0"/>
              <a:buChar char="•"/>
              <a:defRPr/>
            </a:pPr>
            <a:endParaRPr lang="en-US" b="0" i="0" dirty="0" smtClean="0"/>
          </a:p>
          <a:p>
            <a:pPr marL="171426" indent="-171426">
              <a:buFont typeface="Arial" panose="020B0604020202020204" pitchFamily="34" charset="0"/>
              <a:buChar char="•"/>
            </a:pPr>
            <a:r>
              <a:rPr lang="en-US" dirty="0" smtClean="0"/>
              <a:t>Third Party Contractor – Any person or entity, other than an educational agency, that receives student data or teacher/principal data from an educational agency pursuant to contract or other written agreement…” </a:t>
            </a:r>
          </a:p>
          <a:p>
            <a:pPr marL="171426" indent="-171426">
              <a:buFont typeface="Arial" panose="020B0604020202020204" pitchFamily="34" charset="0"/>
              <a:buChar char="•"/>
            </a:pPr>
            <a:endParaRPr lang="en-US" dirty="0" smtClean="0"/>
          </a:p>
          <a:p>
            <a:pPr marL="171426" indent="-171426">
              <a:buFont typeface="Arial" panose="020B0604020202020204" pitchFamily="34" charset="0"/>
              <a:buChar char="•"/>
            </a:pPr>
            <a:r>
              <a:rPr lang="en-US" dirty="0" smtClean="0"/>
              <a:t>We will discuss</a:t>
            </a:r>
            <a:r>
              <a:rPr lang="en-US" baseline="0" dirty="0" smtClean="0"/>
              <a:t> some of the provisions here. More information will come after the CPO appointment</a:t>
            </a:r>
          </a:p>
          <a:p>
            <a:pPr marL="171426" indent="-171426">
              <a:buFont typeface="Arial" panose="020B0604020202020204" pitchFamily="34" charset="0"/>
              <a:buChar char="•"/>
            </a:pPr>
            <a:endParaRPr lang="en-US" baseline="0" dirty="0" smtClean="0"/>
          </a:p>
          <a:p>
            <a:pPr marL="171426" indent="-171426">
              <a:buFont typeface="Arial" panose="020B0604020202020204" pitchFamily="34" charset="0"/>
              <a:buChar char="•"/>
            </a:pPr>
            <a:r>
              <a:rPr lang="en-US" baseline="0" dirty="0" smtClean="0"/>
              <a:t>Creating Policies, Standards and Procedures around data security and privacy</a:t>
            </a:r>
          </a:p>
          <a:p>
            <a:pPr marL="171426" indent="-171426">
              <a:buFont typeface="Arial" panose="020B0604020202020204" pitchFamily="34" charset="0"/>
              <a:buChar char="•"/>
            </a:pPr>
            <a:r>
              <a:rPr lang="en-US" baseline="0" dirty="0" smtClean="0"/>
              <a:t>Communication </a:t>
            </a:r>
          </a:p>
          <a:p>
            <a:pPr marL="171426" indent="-171426">
              <a:buFont typeface="Arial" panose="020B0604020202020204" pitchFamily="34" charset="0"/>
              <a:buChar char="•"/>
            </a:pPr>
            <a:endParaRPr lang="en-US" baseline="0" dirty="0" smtClean="0"/>
          </a:p>
          <a:p>
            <a:endParaRPr lang="en-US" baseline="0" dirty="0" smtClean="0"/>
          </a:p>
          <a:p>
            <a:pPr marL="171426" indent="-171426">
              <a:buFont typeface="Arial" panose="020B0604020202020204" pitchFamily="34" charset="0"/>
              <a:buChar char="•"/>
            </a:pPr>
            <a:endParaRPr lang="en-US" dirty="0"/>
          </a:p>
          <a:p>
            <a:endParaRPr lang="en-US" dirty="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24</a:t>
            </a:fld>
            <a:endParaRPr lang="en-US" dirty="0"/>
          </a:p>
        </p:txBody>
      </p:sp>
    </p:spTree>
    <p:extLst>
      <p:ext uri="{BB962C8B-B14F-4D97-AF65-F5344CB8AC3E}">
        <p14:creationId xmlns:p14="http://schemas.microsoft.com/office/powerpoint/2010/main" val="1291268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p:txBody>
      </p:sp>
      <p:sp>
        <p:nvSpPr>
          <p:cNvPr id="4" name="Slide Number Placeholder 3"/>
          <p:cNvSpPr>
            <a:spLocks noGrp="1"/>
          </p:cNvSpPr>
          <p:nvPr>
            <p:ph type="sldNum" sz="quarter" idx="10"/>
          </p:nvPr>
        </p:nvSpPr>
        <p:spPr/>
        <p:txBody>
          <a:bodyPr/>
          <a:lstStyle/>
          <a:p>
            <a:fld id="{070A5385-8EFE-4A54-9ECC-50F8E7FCED3B}" type="slidenum">
              <a:rPr lang="en-US" smtClean="0"/>
              <a:t>25</a:t>
            </a:fld>
            <a:endParaRPr lang="en-US" dirty="0"/>
          </a:p>
        </p:txBody>
      </p:sp>
    </p:spTree>
    <p:extLst>
      <p:ext uri="{BB962C8B-B14F-4D97-AF65-F5344CB8AC3E}">
        <p14:creationId xmlns:p14="http://schemas.microsoft.com/office/powerpoint/2010/main" val="1291268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26</a:t>
            </a:fld>
            <a:endParaRPr lang="en-US" dirty="0"/>
          </a:p>
        </p:txBody>
      </p:sp>
    </p:spTree>
    <p:extLst>
      <p:ext uri="{BB962C8B-B14F-4D97-AF65-F5344CB8AC3E}">
        <p14:creationId xmlns:p14="http://schemas.microsoft.com/office/powerpoint/2010/main" val="3137076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dirty="0" smtClean="0"/>
          </a:p>
          <a:p>
            <a:pPr marL="171039" indent="-171039">
              <a:buFont typeface="Arial" panose="020B0604020202020204" pitchFamily="34" charset="0"/>
              <a:buChar char="•"/>
            </a:pPr>
            <a:r>
              <a:rPr lang="en-US" dirty="0" smtClean="0"/>
              <a:t>See Parents</a:t>
            </a:r>
            <a:r>
              <a:rPr lang="en-US" baseline="0" dirty="0" smtClean="0"/>
              <a:t> Bill of Rights Document on RIC Data Security and Privacy website or http://www.p12.nysed.gov/docs/parents-bill-of-rights.pdf</a:t>
            </a:r>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27</a:t>
            </a:fld>
            <a:endParaRPr lang="en-US" dirty="0"/>
          </a:p>
        </p:txBody>
      </p:sp>
    </p:spTree>
    <p:extLst>
      <p:ext uri="{BB962C8B-B14F-4D97-AF65-F5344CB8AC3E}">
        <p14:creationId xmlns:p14="http://schemas.microsoft.com/office/powerpoint/2010/main" val="3137076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1" dirty="0" smtClean="0"/>
          </a:p>
          <a:p>
            <a:pPr marL="171426" indent="-171426">
              <a:buFont typeface="Arial" panose="020B0604020202020204" pitchFamily="34" charset="0"/>
              <a:buChar char="•"/>
            </a:pPr>
            <a:r>
              <a:rPr lang="en-US" b="0" dirty="0" smtClean="0"/>
              <a:t>More</a:t>
            </a:r>
            <a:r>
              <a:rPr lang="en-US" b="0" baseline="0" dirty="0" smtClean="0"/>
              <a:t> information to come on Education Law 2-d regulations after the CPO appointment</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070A5385-8EFE-4A54-9ECC-50F8E7FCED3B}" type="slidenum">
              <a:rPr lang="en-US" smtClean="0"/>
              <a:t>28</a:t>
            </a:fld>
            <a:endParaRPr lang="en-US" dirty="0"/>
          </a:p>
        </p:txBody>
      </p:sp>
    </p:spTree>
    <p:extLst>
      <p:ext uri="{BB962C8B-B14F-4D97-AF65-F5344CB8AC3E}">
        <p14:creationId xmlns:p14="http://schemas.microsoft.com/office/powerpoint/2010/main" val="2550310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1" dirty="0" smtClean="0"/>
          </a:p>
          <a:p>
            <a:pPr marL="171426" indent="-171426">
              <a:buFont typeface="Arial" panose="020B0604020202020204" pitchFamily="34" charset="0"/>
              <a:buChar char="•"/>
            </a:pPr>
            <a:r>
              <a:rPr lang="en-US" b="0" dirty="0" smtClean="0"/>
              <a:t>More</a:t>
            </a:r>
            <a:r>
              <a:rPr lang="en-US" b="0" baseline="0" dirty="0" smtClean="0"/>
              <a:t> information to come on Education Law 2-d regulations and enforcement after the CPO appointment</a:t>
            </a:r>
            <a:endParaRPr lang="en-US" b="0" dirty="0" smtClean="0"/>
          </a:p>
          <a:p>
            <a:endParaRPr lang="en-US" b="0" dirty="0"/>
          </a:p>
        </p:txBody>
      </p:sp>
      <p:sp>
        <p:nvSpPr>
          <p:cNvPr id="4" name="Slide Number Placeholder 3"/>
          <p:cNvSpPr>
            <a:spLocks noGrp="1"/>
          </p:cNvSpPr>
          <p:nvPr>
            <p:ph type="sldNum" sz="quarter" idx="10"/>
          </p:nvPr>
        </p:nvSpPr>
        <p:spPr/>
        <p:txBody>
          <a:bodyPr/>
          <a:lstStyle/>
          <a:p>
            <a:fld id="{070A5385-8EFE-4A54-9ECC-50F8E7FCED3B}" type="slidenum">
              <a:rPr lang="en-US" smtClean="0"/>
              <a:t>29</a:t>
            </a:fld>
            <a:endParaRPr lang="en-US" dirty="0"/>
          </a:p>
        </p:txBody>
      </p:sp>
    </p:spTree>
    <p:extLst>
      <p:ext uri="{BB962C8B-B14F-4D97-AF65-F5344CB8AC3E}">
        <p14:creationId xmlns:p14="http://schemas.microsoft.com/office/powerpoint/2010/main" val="1727218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47">
              <a:defRPr/>
            </a:pPr>
            <a:r>
              <a:rPr lang="en-US" b="1" dirty="0"/>
              <a:t>Notes</a:t>
            </a:r>
          </a:p>
          <a:p>
            <a:pPr defTabSz="929447">
              <a:defRPr/>
            </a:pPr>
            <a:endParaRPr lang="en-US" b="1" dirty="0"/>
          </a:p>
          <a:p>
            <a:pPr marL="457135" lvl="1"/>
            <a:endParaRPr lang="en-US" dirty="0"/>
          </a:p>
          <a:p>
            <a:pPr marL="171426" indent="-171426">
              <a:buFont typeface="Arial" panose="020B0604020202020204" pitchFamily="34" charset="0"/>
              <a:buChar char="•"/>
            </a:pPr>
            <a:r>
              <a:rPr lang="en-US" dirty="0"/>
              <a:t>Many companies have shown their support for protecting student data by signing the Student Data Privacy </a:t>
            </a:r>
            <a:r>
              <a:rPr lang="en-US" dirty="0" smtClean="0"/>
              <a:t>Pledge.</a:t>
            </a:r>
          </a:p>
          <a:p>
            <a:pPr marL="171426" indent="-171426">
              <a:buFont typeface="Arial" panose="020B0604020202020204" pitchFamily="34" charset="0"/>
              <a:buChar char="•"/>
            </a:pPr>
            <a:endParaRPr lang="en-US" dirty="0"/>
          </a:p>
          <a:p>
            <a:endParaRPr lang="en-US" sz="1800" dirty="0"/>
          </a:p>
          <a:p>
            <a:endParaRPr lang="en-US" sz="1800" dirty="0"/>
          </a:p>
          <a:p>
            <a:endParaRPr lang="en-US" dirty="0" smtClean="0"/>
          </a:p>
        </p:txBody>
      </p:sp>
      <p:sp>
        <p:nvSpPr>
          <p:cNvPr id="4" name="Slide Number Placeholder 3"/>
          <p:cNvSpPr>
            <a:spLocks noGrp="1"/>
          </p:cNvSpPr>
          <p:nvPr>
            <p:ph type="sldNum" sz="quarter" idx="10"/>
          </p:nvPr>
        </p:nvSpPr>
        <p:spPr/>
        <p:txBody>
          <a:bodyPr/>
          <a:lstStyle/>
          <a:p>
            <a:fld id="{070A5385-8EFE-4A54-9ECC-50F8E7FCED3B}" type="slidenum">
              <a:rPr lang="en-US" smtClean="0"/>
              <a:t>30</a:t>
            </a:fld>
            <a:endParaRPr lang="en-US" dirty="0"/>
          </a:p>
        </p:txBody>
      </p:sp>
    </p:spTree>
    <p:extLst>
      <p:ext uri="{BB962C8B-B14F-4D97-AF65-F5344CB8AC3E}">
        <p14:creationId xmlns:p14="http://schemas.microsoft.com/office/powerpoint/2010/main" val="5188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dirty="0"/>
          </a:p>
        </p:txBody>
      </p:sp>
      <p:sp>
        <p:nvSpPr>
          <p:cNvPr id="4" name="Slide Number Placeholder 3"/>
          <p:cNvSpPr>
            <a:spLocks noGrp="1"/>
          </p:cNvSpPr>
          <p:nvPr>
            <p:ph type="sldNum" sz="quarter" idx="10"/>
          </p:nvPr>
        </p:nvSpPr>
        <p:spPr/>
        <p:txBody>
          <a:bodyPr/>
          <a:lstStyle/>
          <a:p>
            <a:fld id="{070A5385-8EFE-4A54-9ECC-50F8E7FCED3B}" type="slidenum">
              <a:rPr lang="en-US" smtClean="0"/>
              <a:t>31</a:t>
            </a:fld>
            <a:endParaRPr lang="en-US" dirty="0"/>
          </a:p>
        </p:txBody>
      </p:sp>
    </p:spTree>
    <p:extLst>
      <p:ext uri="{BB962C8B-B14F-4D97-AF65-F5344CB8AC3E}">
        <p14:creationId xmlns:p14="http://schemas.microsoft.com/office/powerpoint/2010/main" val="2222457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Notes</a:t>
            </a:r>
          </a:p>
          <a:p>
            <a:endParaRPr lang="en-US" sz="1200" b="1" dirty="0" smtClean="0"/>
          </a:p>
          <a:p>
            <a:pPr marL="171426" indent="-171426">
              <a:buFont typeface="Arial" panose="020B0604020202020204" pitchFamily="34" charset="0"/>
              <a:buChar char="•"/>
            </a:pPr>
            <a:r>
              <a:rPr lang="en-US" sz="1200" b="0" dirty="0" smtClean="0"/>
              <a:t>Amendments</a:t>
            </a:r>
            <a:r>
              <a:rPr lang="en-US" sz="1200" b="0" baseline="0" dirty="0" smtClean="0"/>
              <a:t> to FERPA are proposed:</a:t>
            </a:r>
          </a:p>
          <a:p>
            <a:pPr marL="171426" indent="-171426">
              <a:buFont typeface="Arial" panose="020B0604020202020204" pitchFamily="34" charset="0"/>
              <a:buChar char="•"/>
            </a:pPr>
            <a:endParaRPr lang="en-US" sz="1200" b="0" baseline="0" dirty="0" smtClean="0"/>
          </a:p>
          <a:p>
            <a:pPr marL="628626" lvl="1" indent="-171426">
              <a:buFont typeface="Arial" panose="020B0604020202020204" pitchFamily="34" charset="0"/>
              <a:buChar char="•"/>
            </a:pPr>
            <a:r>
              <a:rPr lang="en-US" sz="1200" b="0" baseline="0" dirty="0" smtClean="0"/>
              <a:t>See http://blogs.edweek.org/edweek/DigitalEducation/2015/04/ferpa_overhaul_US_House.html</a:t>
            </a:r>
          </a:p>
          <a:p>
            <a:pPr marL="628561" lvl="1" indent="-171426">
              <a:buFont typeface="Arial" panose="020B0604020202020204" pitchFamily="34" charset="0"/>
              <a:buChar char="•"/>
            </a:pPr>
            <a:r>
              <a:rPr lang="en-US" sz="1200" dirty="0"/>
              <a:t>Expanded definition of what constitutes a student's "educational record" </a:t>
            </a:r>
          </a:p>
          <a:p>
            <a:pPr marL="628561" lvl="1" indent="-171426">
              <a:buFont typeface="Arial" panose="020B0604020202020204" pitchFamily="34" charset="0"/>
              <a:buChar char="•"/>
            </a:pPr>
            <a:r>
              <a:rPr lang="en-US" sz="1200" dirty="0"/>
              <a:t>Ban on using such information for marketing or advertising. </a:t>
            </a:r>
          </a:p>
          <a:p>
            <a:pPr marL="628561" lvl="1" indent="-171426">
              <a:buFont typeface="Arial" panose="020B0604020202020204" pitchFamily="34" charset="0"/>
              <a:buChar char="•"/>
            </a:pPr>
            <a:r>
              <a:rPr lang="en-US" sz="1200" dirty="0"/>
              <a:t>States and local education agencies would be subject to new requirements when contracting with vendors handling sensitive student information. </a:t>
            </a:r>
          </a:p>
          <a:p>
            <a:pPr marL="628561" lvl="1" indent="-171426">
              <a:buFont typeface="Arial" panose="020B0604020202020204" pitchFamily="34" charset="0"/>
              <a:buChar char="•"/>
            </a:pPr>
            <a:r>
              <a:rPr lang="en-US" sz="1200" dirty="0" smtClean="0"/>
              <a:t>Parents </a:t>
            </a:r>
            <a:r>
              <a:rPr lang="en-US" sz="1200" dirty="0"/>
              <a:t>would be given new opportunities to access and amend their children's data and opt out of the use of that information for research purposes</a:t>
            </a:r>
            <a:r>
              <a:rPr lang="en-US" sz="1200" dirty="0" smtClean="0"/>
              <a:t>.</a:t>
            </a:r>
          </a:p>
          <a:p>
            <a:pPr marL="628561" lvl="1" indent="-171426">
              <a:buFont typeface="Arial" panose="020B0604020202020204" pitchFamily="34" charset="0"/>
              <a:buChar char="•"/>
            </a:pPr>
            <a:endParaRPr lang="en-US" sz="1200" b="0" baseline="0" dirty="0" smtClean="0"/>
          </a:p>
          <a:p>
            <a:pPr marL="171426" indent="-171426">
              <a:buFont typeface="Arial" panose="020B0604020202020204" pitchFamily="34" charset="0"/>
              <a:buChar char="•"/>
            </a:pPr>
            <a:r>
              <a:rPr lang="en-US" dirty="0" smtClean="0"/>
              <a:t>The </a:t>
            </a:r>
            <a:r>
              <a:rPr lang="en-US" i="1" dirty="0" smtClean="0"/>
              <a:t>Student Digital Privacy Act  </a:t>
            </a:r>
            <a:r>
              <a:rPr lang="en-US" dirty="0" smtClean="0"/>
              <a:t>has been  </a:t>
            </a:r>
            <a:r>
              <a:rPr lang="en-US" b="1" dirty="0" smtClean="0"/>
              <a:t>proposed</a:t>
            </a:r>
            <a:r>
              <a:rPr lang="en-US" dirty="0" smtClean="0"/>
              <a:t> by President Obama in 2015.</a:t>
            </a:r>
            <a:r>
              <a:rPr lang="en-US" baseline="0" dirty="0" smtClean="0"/>
              <a:t> </a:t>
            </a:r>
            <a:endParaRPr lang="en-US" dirty="0" smtClean="0"/>
          </a:p>
          <a:p>
            <a:pPr marL="171426" indent="-171426">
              <a:buFont typeface="Arial" panose="020B0604020202020204" pitchFamily="34" charset="0"/>
              <a:buChar char="•"/>
            </a:pPr>
            <a:endParaRPr lang="en-US" dirty="0" smtClean="0"/>
          </a:p>
          <a:p>
            <a:pPr marL="628561" lvl="1" indent="-171426">
              <a:buFont typeface="Arial" panose="020B0604020202020204" pitchFamily="34" charset="0"/>
              <a:buChar char="•"/>
            </a:pPr>
            <a:r>
              <a:rPr lang="en-US" dirty="0" smtClean="0"/>
              <a:t>Applies To Collection and Use of Data by Online Service Providers</a:t>
            </a:r>
          </a:p>
          <a:p>
            <a:pPr marL="628561" lvl="1" indent="-171426">
              <a:buFont typeface="Arial" panose="020B0604020202020204" pitchFamily="34" charset="0"/>
              <a:buChar char="•"/>
            </a:pPr>
            <a:r>
              <a:rPr lang="en-US" dirty="0" smtClean="0"/>
              <a:t>Ensures that data collected in the educational context is used only for educational purposes. </a:t>
            </a:r>
          </a:p>
          <a:p>
            <a:pPr marL="628561" lvl="1" indent="-171426">
              <a:buFont typeface="Arial" panose="020B0604020202020204" pitchFamily="34" charset="0"/>
              <a:buChar char="•"/>
            </a:pPr>
            <a:r>
              <a:rPr lang="en-US" dirty="0" smtClean="0"/>
              <a:t>Prevents companies from selling student data to third parties and from engaging in targeted advertising to students based on data collected in school.</a:t>
            </a:r>
          </a:p>
          <a:p>
            <a:pPr marL="628561" lvl="1" indent="-171426">
              <a:buFont typeface="Arial" panose="020B0604020202020204" pitchFamily="34" charset="0"/>
              <a:buChar char="•"/>
            </a:pPr>
            <a:endParaRPr lang="en-US" sz="1200" b="0" baseline="0" dirty="0" smtClean="0"/>
          </a:p>
        </p:txBody>
      </p:sp>
      <p:sp>
        <p:nvSpPr>
          <p:cNvPr id="4" name="Slide Number Placeholder 3"/>
          <p:cNvSpPr>
            <a:spLocks noGrp="1"/>
          </p:cNvSpPr>
          <p:nvPr>
            <p:ph type="sldNum" sz="quarter" idx="10"/>
          </p:nvPr>
        </p:nvSpPr>
        <p:spPr/>
        <p:txBody>
          <a:bodyPr/>
          <a:lstStyle/>
          <a:p>
            <a:fld id="{070A5385-8EFE-4A54-9ECC-50F8E7FCED3B}" type="slidenum">
              <a:rPr lang="en-US" smtClean="0"/>
              <a:t>32</a:t>
            </a:fld>
            <a:endParaRPr lang="en-US" dirty="0"/>
          </a:p>
        </p:txBody>
      </p:sp>
    </p:spTree>
    <p:extLst>
      <p:ext uri="{BB962C8B-B14F-4D97-AF65-F5344CB8AC3E}">
        <p14:creationId xmlns:p14="http://schemas.microsoft.com/office/powerpoint/2010/main" val="1436804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47">
              <a:defRPr/>
            </a:pPr>
            <a:r>
              <a:rPr lang="en-US" b="1" baseline="0" dirty="0" smtClean="0"/>
              <a:t>Notes</a:t>
            </a:r>
          </a:p>
          <a:p>
            <a:pPr marL="171426" indent="-171426" defTabSz="929447">
              <a:buFont typeface="Arial" panose="020B0604020202020204" pitchFamily="34" charset="0"/>
              <a:buChar char="•"/>
              <a:defRPr/>
            </a:pPr>
            <a:endParaRPr lang="en-US" baseline="0" dirty="0" smtClean="0"/>
          </a:p>
          <a:p>
            <a:pPr marL="171426" indent="-171426" defTabSz="929447">
              <a:buFont typeface="Arial" panose="020B0604020202020204" pitchFamily="34" charset="0"/>
              <a:buChar char="•"/>
              <a:defRPr/>
            </a:pPr>
            <a:r>
              <a:rPr lang="en-US" baseline="0" dirty="0" smtClean="0"/>
              <a:t>Summarize the section and refer to the Key Ideas handout.</a:t>
            </a:r>
          </a:p>
          <a:p>
            <a:pPr marL="171426" indent="-171426" defTabSz="929447">
              <a:buFont typeface="Arial" panose="020B0604020202020204" pitchFamily="34" charset="0"/>
              <a:buChar char="•"/>
              <a:defRPr/>
            </a:pPr>
            <a:endParaRPr lang="en-US" baseline="0" dirty="0" smtClean="0"/>
          </a:p>
          <a:p>
            <a:pPr marL="171426" indent="-171426" defTabSz="929447">
              <a:buFont typeface="Arial" panose="020B0604020202020204" pitchFamily="34" charset="0"/>
              <a:buChar char="•"/>
              <a:defRPr/>
            </a:pPr>
            <a:r>
              <a:rPr lang="en-US" baseline="0" dirty="0" smtClean="0"/>
              <a:t>Self Assessments can be utilized in sessions, or as takeaways at the discretion of the presenter. </a:t>
            </a:r>
          </a:p>
          <a:p>
            <a:pPr marL="171426" indent="-171426" defTabSz="929447">
              <a:buFont typeface="Arial" panose="020B0604020202020204" pitchFamily="34" charset="0"/>
              <a:buChar char="•"/>
              <a:defRPr/>
            </a:pPr>
            <a:endParaRPr lang="en-US" dirty="0" smtClean="0"/>
          </a:p>
          <a:p>
            <a:pPr defTabSz="929447">
              <a:defRPr/>
            </a:pPr>
            <a:endParaRPr lang="en-US" baseline="0" dirty="0" smtClean="0"/>
          </a:p>
        </p:txBody>
      </p:sp>
      <p:sp>
        <p:nvSpPr>
          <p:cNvPr id="4" name="Slide Number Placeholder 3"/>
          <p:cNvSpPr>
            <a:spLocks noGrp="1"/>
          </p:cNvSpPr>
          <p:nvPr>
            <p:ph type="sldNum" sz="quarter" idx="10"/>
          </p:nvPr>
        </p:nvSpPr>
        <p:spPr/>
        <p:txBody>
          <a:bodyPr/>
          <a:lstStyle/>
          <a:p>
            <a:fld id="{070A5385-8EFE-4A54-9ECC-50F8E7FCED3B}"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26720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1" dirty="0" smtClean="0"/>
          </a:p>
          <a:p>
            <a:pPr marL="171426" indent="-171426" defTabSz="929447">
              <a:buFont typeface="Arial" panose="020B0604020202020204" pitchFamily="34" charset="0"/>
              <a:buChar char="•"/>
              <a:defRPr/>
            </a:pPr>
            <a:r>
              <a:rPr lang="en-US" baseline="0" dirty="0" smtClean="0"/>
              <a:t>The charts in the presentation will break down key points of the laws, but see additional resources for details. </a:t>
            </a:r>
          </a:p>
          <a:p>
            <a:pPr marL="171426" indent="-171426" defTabSz="929447">
              <a:buFont typeface="Arial" panose="020B0604020202020204" pitchFamily="34" charset="0"/>
              <a:buChar char="•"/>
              <a:defRPr/>
            </a:pPr>
            <a:endParaRPr lang="en-US" baseline="0" dirty="0" smtClean="0"/>
          </a:p>
          <a:p>
            <a:pPr marL="171426" indent="-171426" defTabSz="929447">
              <a:buFont typeface="Arial" panose="020B0604020202020204" pitchFamily="34" charset="0"/>
              <a:buChar char="•"/>
              <a:defRPr/>
            </a:pPr>
            <a:r>
              <a:rPr lang="en-US" baseline="0" dirty="0" smtClean="0"/>
              <a:t>Education records are defined as  records that are directly related to a student, and m</a:t>
            </a:r>
            <a:r>
              <a:rPr lang="en-US" dirty="0" smtClean="0"/>
              <a:t>aintained by an educational agency or institution or by a party acting for the agency or institution.</a:t>
            </a:r>
          </a:p>
          <a:p>
            <a:pPr marL="171426" indent="-171426" defTabSz="929447">
              <a:buFont typeface="Arial" panose="020B0604020202020204" pitchFamily="34" charset="0"/>
              <a:buChar char="•"/>
              <a:defRPr/>
            </a:pPr>
            <a:endParaRPr lang="en-US" dirty="0" smtClean="0"/>
          </a:p>
          <a:p>
            <a:pPr marL="171426" indent="-171426" defTabSz="914269">
              <a:buFont typeface="Arial" panose="020B0604020202020204" pitchFamily="34" charset="0"/>
              <a:buChar char="•"/>
              <a:defRPr/>
            </a:pPr>
            <a:r>
              <a:rPr lang="en-US" baseline="0" dirty="0" smtClean="0"/>
              <a:t>Full text of FERPA  at https://www.law.cornell.edu/uscode/text/20/1232g</a:t>
            </a:r>
          </a:p>
          <a:p>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3</a:t>
            </a:fld>
            <a:endParaRPr lang="en-US" dirty="0"/>
          </a:p>
        </p:txBody>
      </p:sp>
    </p:spTree>
    <p:extLst>
      <p:ext uri="{BB962C8B-B14F-4D97-AF65-F5344CB8AC3E}">
        <p14:creationId xmlns:p14="http://schemas.microsoft.com/office/powerpoint/2010/main" val="265547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171426" indent="-171426">
              <a:buFont typeface="Arial" panose="020B0604020202020204" pitchFamily="34" charset="0"/>
              <a:buChar char="•"/>
            </a:pPr>
            <a:r>
              <a:rPr lang="en-US" dirty="0"/>
              <a:t>Definitions </a:t>
            </a:r>
            <a:r>
              <a:rPr lang="en-US" dirty="0" smtClean="0"/>
              <a:t>of PII vary </a:t>
            </a:r>
            <a:r>
              <a:rPr lang="en-US" dirty="0"/>
              <a:t>among laws. The current and next slides define PII as per FERPA.  </a:t>
            </a:r>
          </a:p>
          <a:p>
            <a:pPr marL="171426" indent="-171426">
              <a:buFont typeface="Arial" panose="020B0604020202020204" pitchFamily="34" charset="0"/>
              <a:buChar char="•"/>
            </a:pPr>
            <a:endParaRPr lang="en-US" dirty="0"/>
          </a:p>
          <a:p>
            <a:pPr marL="171426" indent="-171426">
              <a:buFont typeface="Arial" panose="020B0604020202020204" pitchFamily="34" charset="0"/>
              <a:buChar char="•"/>
            </a:pPr>
            <a:r>
              <a:rPr lang="en-US" dirty="0"/>
              <a:t>NYS Education Law 2-d uses the same definition. </a:t>
            </a:r>
          </a:p>
          <a:p>
            <a:endParaRPr lang="en-US" dirty="0"/>
          </a:p>
          <a:p>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5</a:t>
            </a:fld>
            <a:endParaRPr lang="en-US" dirty="0"/>
          </a:p>
        </p:txBody>
      </p:sp>
    </p:spTree>
    <p:extLst>
      <p:ext uri="{BB962C8B-B14F-4D97-AF65-F5344CB8AC3E}">
        <p14:creationId xmlns:p14="http://schemas.microsoft.com/office/powerpoint/2010/main" val="394266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70A5385-8EFE-4A54-9ECC-50F8E7FCED3B}" type="slidenum">
              <a:rPr lang="en-US" smtClean="0"/>
              <a:t>6</a:t>
            </a:fld>
            <a:endParaRPr lang="en-US" dirty="0"/>
          </a:p>
        </p:txBody>
      </p:sp>
    </p:spTree>
    <p:extLst>
      <p:ext uri="{BB962C8B-B14F-4D97-AF65-F5344CB8AC3E}">
        <p14:creationId xmlns:p14="http://schemas.microsoft.com/office/powerpoint/2010/main" val="794593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285710" indent="-285710">
              <a:buFont typeface="Arial" panose="020B0604020202020204" pitchFamily="34" charset="0"/>
              <a:buChar char="•"/>
            </a:pPr>
            <a:r>
              <a:rPr lang="en-US" dirty="0"/>
              <a:t>As laws vary, and the definitions can be vague, this is a general, simple way to think about PII. </a:t>
            </a:r>
          </a:p>
          <a:p>
            <a:pPr marL="285710" indent="-285710">
              <a:buFont typeface="Arial" panose="020B0604020202020204" pitchFamily="34" charset="0"/>
              <a:buChar char="•"/>
            </a:pPr>
            <a:endParaRPr lang="en-US" dirty="0"/>
          </a:p>
          <a:p>
            <a:pPr marL="285710" indent="-285710">
              <a:buFont typeface="Arial" panose="020B0604020202020204" pitchFamily="34" charset="0"/>
              <a:buChar char="•"/>
            </a:pPr>
            <a:r>
              <a:rPr lang="en-US" dirty="0"/>
              <a:t>You </a:t>
            </a:r>
            <a:r>
              <a:rPr lang="en-US" dirty="0" smtClean="0"/>
              <a:t>may </a:t>
            </a:r>
            <a:r>
              <a:rPr lang="en-US" dirty="0"/>
              <a:t>encounter other definitions  which use different acronyms such as PPSI (Personal, Private &amp; Sensitive Information) and SPII (Sensitive, Personally Identifying Information)</a:t>
            </a:r>
          </a:p>
          <a:p>
            <a:pPr marL="285710" indent="-285710">
              <a:buFont typeface="Arial" panose="020B0604020202020204" pitchFamily="34" charset="0"/>
              <a:buChar char="•"/>
            </a:pPr>
            <a:endParaRPr lang="en-US" dirty="0"/>
          </a:p>
          <a:p>
            <a:pPr marL="285710" indent="-285710">
              <a:buFont typeface="Arial" panose="020B0604020202020204" pitchFamily="34" charset="0"/>
              <a:buChar char="•"/>
            </a:pPr>
            <a:r>
              <a:rPr lang="en-US" dirty="0"/>
              <a:t>Whether PII is sensitive can depend on </a:t>
            </a:r>
            <a:r>
              <a:rPr lang="en-US" dirty="0" smtClean="0"/>
              <a:t>context.</a:t>
            </a:r>
            <a:endParaRPr lang="en-US" dirty="0"/>
          </a:p>
          <a:p>
            <a:pPr marL="285710" indent="-285710">
              <a:buFont typeface="Arial" panose="020B0604020202020204" pitchFamily="34" charset="0"/>
              <a:buChar char="•"/>
            </a:pPr>
            <a:endParaRPr lang="en-US" dirty="0"/>
          </a:p>
          <a:p>
            <a:endParaRPr lang="en-US" dirty="0"/>
          </a:p>
          <a:p>
            <a:endParaRPr lang="en-US" sz="1600" dirty="0"/>
          </a:p>
        </p:txBody>
      </p:sp>
      <p:sp>
        <p:nvSpPr>
          <p:cNvPr id="4" name="Slide Number Placeholder 3"/>
          <p:cNvSpPr>
            <a:spLocks noGrp="1"/>
          </p:cNvSpPr>
          <p:nvPr>
            <p:ph type="sldNum" sz="quarter" idx="10"/>
          </p:nvPr>
        </p:nvSpPr>
        <p:spPr/>
        <p:txBody>
          <a:bodyPr/>
          <a:lstStyle/>
          <a:p>
            <a:fld id="{070A5385-8EFE-4A54-9ECC-50F8E7FCED3B}" type="slidenum">
              <a:rPr lang="en-US" smtClean="0"/>
              <a:t>7</a:t>
            </a:fld>
            <a:endParaRPr lang="en-US" dirty="0"/>
          </a:p>
        </p:txBody>
      </p:sp>
    </p:spTree>
    <p:extLst>
      <p:ext uri="{BB962C8B-B14F-4D97-AF65-F5344CB8AC3E}">
        <p14:creationId xmlns:p14="http://schemas.microsoft.com/office/powerpoint/2010/main" val="3998707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47">
              <a:defRPr/>
            </a:pPr>
            <a:r>
              <a:rPr lang="en-US" b="1" dirty="0" smtClean="0"/>
              <a:t>Notes</a:t>
            </a:r>
            <a:endParaRPr lang="en-US" baseline="0" dirty="0" smtClean="0"/>
          </a:p>
          <a:p>
            <a:pPr defTabSz="929447">
              <a:defRPr/>
            </a:pPr>
            <a:endParaRPr lang="en-US" baseline="0" dirty="0" smtClean="0"/>
          </a:p>
          <a:p>
            <a:pPr marL="171426" indent="-171426" defTabSz="929447">
              <a:buFont typeface="Arial" panose="020B0604020202020204" pitchFamily="34" charset="0"/>
              <a:buChar char="•"/>
              <a:defRPr/>
            </a:pPr>
            <a:r>
              <a:rPr lang="en-US" baseline="0" dirty="0" smtClean="0"/>
              <a:t>The exceptions are in the absence of written consent.</a:t>
            </a:r>
          </a:p>
          <a:p>
            <a:pPr marL="171426" indent="-171426" defTabSz="929447">
              <a:buFont typeface="Arial" panose="020B0604020202020204" pitchFamily="34" charset="0"/>
              <a:buChar char="•"/>
              <a:defRPr/>
            </a:pPr>
            <a:r>
              <a:rPr lang="en-US" baseline="0" dirty="0" smtClean="0"/>
              <a:t>Below. Is a detailed List of exceptions witch generally relate to LEAs. </a:t>
            </a:r>
            <a:endParaRPr lang="en-US" dirty="0" smtClean="0"/>
          </a:p>
          <a:p>
            <a:pPr defTabSz="929447">
              <a:defRPr/>
            </a:pPr>
            <a:endParaRPr lang="en-US" dirty="0" smtClean="0"/>
          </a:p>
          <a:p>
            <a:pPr marL="628561" lvl="1" indent="-171426" defTabSz="929447">
              <a:buFont typeface="Arial" panose="020B0604020202020204" pitchFamily="34" charset="0"/>
              <a:buChar char="•"/>
              <a:defRPr/>
            </a:pPr>
            <a:r>
              <a:rPr lang="en-US" dirty="0" smtClean="0"/>
              <a:t>To </a:t>
            </a:r>
            <a:r>
              <a:rPr lang="en-US" b="1" dirty="0" smtClean="0"/>
              <a:t>school officials </a:t>
            </a:r>
            <a:r>
              <a:rPr lang="en-US" dirty="0" smtClean="0"/>
              <a:t>with legitimate educational interests (defined in annual notification)</a:t>
            </a:r>
          </a:p>
          <a:p>
            <a:pPr marL="628561" lvl="1" indent="-171426" defTabSz="929447">
              <a:buFont typeface="Arial" panose="020B0604020202020204" pitchFamily="34" charset="0"/>
              <a:buChar char="•"/>
              <a:defRPr/>
            </a:pPr>
            <a:r>
              <a:rPr lang="en-US" dirty="0" smtClean="0"/>
              <a:t>To schools in which a student seeks or intends to enroll</a:t>
            </a:r>
          </a:p>
          <a:p>
            <a:pPr marL="628561" lvl="1" indent="-171426" defTabSz="929447">
              <a:buFont typeface="Arial" panose="020B0604020202020204" pitchFamily="34" charset="0"/>
              <a:buChar char="•"/>
              <a:defRPr/>
            </a:pPr>
            <a:r>
              <a:rPr lang="en-US" dirty="0" smtClean="0"/>
              <a:t>To</a:t>
            </a:r>
            <a:r>
              <a:rPr lang="en-US" baseline="0" dirty="0" smtClean="0"/>
              <a:t> </a:t>
            </a:r>
            <a:r>
              <a:rPr lang="en-US" dirty="0" smtClean="0"/>
              <a:t>authorized representatives of Federal, State, and local educational authorities conducting an audit, evaluation, or enforcement of education programs. </a:t>
            </a:r>
          </a:p>
          <a:p>
            <a:pPr marL="628561" lvl="1" indent="-171426" defTabSz="929447">
              <a:buFont typeface="Arial" panose="020B0604020202020204" pitchFamily="34" charset="0"/>
              <a:buChar char="•"/>
              <a:defRPr/>
            </a:pPr>
            <a:r>
              <a:rPr lang="en-US" dirty="0" smtClean="0"/>
              <a:t>To</a:t>
            </a:r>
            <a:r>
              <a:rPr lang="en-US" baseline="0" dirty="0" smtClean="0"/>
              <a:t> </a:t>
            </a:r>
            <a:r>
              <a:rPr lang="en-US" dirty="0" smtClean="0"/>
              <a:t>State and local officials pursuant to a State statute in connection with serving the student under the juvenile justice system; </a:t>
            </a:r>
          </a:p>
          <a:p>
            <a:pPr marL="628561" lvl="1" indent="-171426" defTabSz="929447">
              <a:buFont typeface="Arial" panose="020B0604020202020204" pitchFamily="34" charset="0"/>
              <a:buChar char="•"/>
              <a:defRPr/>
            </a:pPr>
            <a:r>
              <a:rPr lang="en-US" dirty="0" smtClean="0"/>
              <a:t>To</a:t>
            </a:r>
            <a:r>
              <a:rPr lang="en-US" baseline="0" dirty="0" smtClean="0"/>
              <a:t> </a:t>
            </a:r>
            <a:r>
              <a:rPr lang="en-US" dirty="0" smtClean="0"/>
              <a:t>organizations conducting studies for specific purposes on behalf of schools; </a:t>
            </a:r>
          </a:p>
          <a:p>
            <a:pPr marL="628561" lvl="1" indent="-171426" defTabSz="929447">
              <a:buFont typeface="Arial" panose="020B0604020202020204" pitchFamily="34" charset="0"/>
              <a:buChar char="•"/>
              <a:defRPr/>
            </a:pPr>
            <a:r>
              <a:rPr lang="en-US" dirty="0" smtClean="0"/>
              <a:t>To</a:t>
            </a:r>
            <a:r>
              <a:rPr lang="en-US" baseline="0" dirty="0" smtClean="0"/>
              <a:t> </a:t>
            </a:r>
            <a:r>
              <a:rPr lang="en-US" dirty="0" smtClean="0"/>
              <a:t>accrediting organizations; – to parents of a dependent student; </a:t>
            </a:r>
          </a:p>
          <a:p>
            <a:pPr marL="628561" lvl="1" indent="-171426" defTabSz="929447">
              <a:buFont typeface="Arial" panose="020B0604020202020204" pitchFamily="34" charset="0"/>
              <a:buChar char="•"/>
              <a:defRPr/>
            </a:pPr>
            <a:r>
              <a:rPr lang="en-US" dirty="0" smtClean="0"/>
              <a:t>To</a:t>
            </a:r>
            <a:r>
              <a:rPr lang="en-US" baseline="0" dirty="0" smtClean="0"/>
              <a:t> </a:t>
            </a:r>
            <a:r>
              <a:rPr lang="en-US" dirty="0" smtClean="0"/>
              <a:t>comply with a judicial order or subpoena (reasonable effort </a:t>
            </a:r>
          </a:p>
          <a:p>
            <a:pPr marL="628561" lvl="1" indent="-171426" defTabSz="929447">
              <a:buFont typeface="Arial" panose="020B0604020202020204" pitchFamily="34" charset="0"/>
              <a:buChar char="•"/>
              <a:defRPr/>
            </a:pPr>
            <a:r>
              <a:rPr lang="en-US" dirty="0" smtClean="0"/>
              <a:t>To</a:t>
            </a:r>
            <a:r>
              <a:rPr lang="en-US" baseline="0" dirty="0" smtClean="0"/>
              <a:t> </a:t>
            </a:r>
            <a:r>
              <a:rPr lang="en-US" dirty="0" smtClean="0"/>
              <a:t>notify parent or student at last known address); – in a health or safety emergency; </a:t>
            </a:r>
          </a:p>
          <a:p>
            <a:pPr marL="628561" lvl="1" indent="-171426" defTabSz="929447">
              <a:buFont typeface="Arial" panose="020B0604020202020204" pitchFamily="34" charset="0"/>
              <a:buChar char="•"/>
              <a:defRPr/>
            </a:pPr>
            <a:r>
              <a:rPr lang="en-US" b="1" dirty="0" smtClean="0"/>
              <a:t>Directory information</a:t>
            </a:r>
            <a:r>
              <a:rPr lang="en-US" dirty="0" smtClean="0"/>
              <a:t>.</a:t>
            </a:r>
          </a:p>
          <a:p>
            <a:endParaRPr lang="en-US" dirty="0"/>
          </a:p>
        </p:txBody>
      </p:sp>
      <p:sp>
        <p:nvSpPr>
          <p:cNvPr id="4" name="Slide Number Placeholder 3"/>
          <p:cNvSpPr>
            <a:spLocks noGrp="1"/>
          </p:cNvSpPr>
          <p:nvPr>
            <p:ph type="sldNum" sz="quarter" idx="10"/>
          </p:nvPr>
        </p:nvSpPr>
        <p:spPr/>
        <p:txBody>
          <a:bodyPr/>
          <a:lstStyle/>
          <a:p>
            <a:fld id="{070A5385-8EFE-4A54-9ECC-50F8E7FCED3B}" type="slidenum">
              <a:rPr lang="en-US" smtClean="0"/>
              <a:t>8</a:t>
            </a:fld>
            <a:endParaRPr lang="en-US" dirty="0"/>
          </a:p>
        </p:txBody>
      </p:sp>
    </p:spTree>
    <p:extLst>
      <p:ext uri="{BB962C8B-B14F-4D97-AF65-F5344CB8AC3E}">
        <p14:creationId xmlns:p14="http://schemas.microsoft.com/office/powerpoint/2010/main" val="28034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447">
              <a:defRPr/>
            </a:pPr>
            <a:r>
              <a:rPr lang="en-US" b="1" dirty="0"/>
              <a:t>Notes</a:t>
            </a:r>
          </a:p>
          <a:p>
            <a:pPr defTabSz="929447">
              <a:defRPr/>
            </a:pPr>
            <a:endParaRPr lang="en-US" dirty="0"/>
          </a:p>
          <a:p>
            <a:pPr defTabSz="929447">
              <a:defRPr/>
            </a:pPr>
            <a:r>
              <a:rPr lang="en-US" dirty="0"/>
              <a:t>Directory information is information contained in the </a:t>
            </a:r>
            <a:r>
              <a:rPr lang="en-US" dirty="0">
                <a:hlinkClick r:id="rId3"/>
              </a:rPr>
              <a:t>education records</a:t>
            </a:r>
            <a:r>
              <a:rPr lang="en-US" dirty="0"/>
              <a:t> of a </a:t>
            </a:r>
            <a:r>
              <a:rPr lang="en-US" dirty="0">
                <a:hlinkClick r:id="rId4"/>
              </a:rPr>
              <a:t>student</a:t>
            </a:r>
            <a:r>
              <a:rPr lang="en-US" dirty="0"/>
              <a:t> that would not generally be considered harmful or an invasion of privacy if disclosed. Typically, "directory information" includes information such as name, address, telephone listing, date and place of birth, participation in officially recognized activities and sports, and </a:t>
            </a:r>
            <a:r>
              <a:rPr lang="en-US" dirty="0">
                <a:hlinkClick r:id="rId5"/>
              </a:rPr>
              <a:t>dates of attendance</a:t>
            </a:r>
            <a:r>
              <a:rPr lang="en-US" dirty="0"/>
              <a:t>. A school may disclose "directory information" to third parties without consent if it has given public notice of the types of information which it has designated as "directory information," the parent's or </a:t>
            </a:r>
            <a:r>
              <a:rPr lang="en-US" dirty="0">
                <a:hlinkClick r:id="rId6"/>
              </a:rPr>
              <a:t>eligible student's</a:t>
            </a:r>
            <a:r>
              <a:rPr lang="en-US" dirty="0"/>
              <a:t> right to restrict the disclosure of such information, and the period of time within which a parent or eligible student has to notify the school in writing that he or she does not want any or all of those types of information designated as "directory information." </a:t>
            </a:r>
            <a:r>
              <a:rPr lang="en-US" dirty="0">
                <a:hlinkClick r:id="rId7"/>
              </a:rPr>
              <a:t>34 CFR § 99.3 and 34 CFR § 99.37</a:t>
            </a:r>
            <a:r>
              <a:rPr lang="en-US" dirty="0"/>
              <a:t>.</a:t>
            </a:r>
          </a:p>
          <a:p>
            <a:endParaRPr lang="en-US" dirty="0"/>
          </a:p>
          <a:p>
            <a:pPr defTabSz="929447">
              <a:spcBef>
                <a:spcPts val="1220"/>
              </a:spcBef>
              <a:spcAft>
                <a:spcPts val="1830"/>
              </a:spcAft>
              <a:defRPr/>
            </a:pPr>
            <a:r>
              <a:rPr lang="en-US" dirty="0"/>
              <a:t/>
            </a:r>
            <a:br>
              <a:rPr lang="en-US" dirty="0"/>
            </a:br>
            <a:r>
              <a:rPr lang="en-US" dirty="0"/>
              <a:t>Source:  http://ptac.ed.gov/glossary/eligible-student</a:t>
            </a:r>
          </a:p>
          <a:p>
            <a:pPr defTabSz="929447">
              <a:defRPr/>
            </a:pPr>
            <a:endParaRPr lang="en-US" sz="1800" dirty="0"/>
          </a:p>
          <a:p>
            <a:pPr defTabSz="929447">
              <a:defRPr/>
            </a:pPr>
            <a:endParaRPr lang="en-US" sz="1800" dirty="0"/>
          </a:p>
          <a:p>
            <a:pPr defTabSz="929447">
              <a:defRPr/>
            </a:pPr>
            <a:endParaRPr lang="en-US" sz="1800" dirty="0"/>
          </a:p>
          <a:p>
            <a:pPr>
              <a:spcBef>
                <a:spcPts val="1220"/>
              </a:spcBef>
              <a:spcAft>
                <a:spcPts val="1830"/>
              </a:spcAft>
            </a:pPr>
            <a:endParaRPr lang="en-US" sz="1800" dirty="0"/>
          </a:p>
          <a:p>
            <a:endParaRPr lang="en-US" sz="1800" dirty="0"/>
          </a:p>
        </p:txBody>
      </p:sp>
      <p:sp>
        <p:nvSpPr>
          <p:cNvPr id="4" name="Slide Number Placeholder 3"/>
          <p:cNvSpPr>
            <a:spLocks noGrp="1"/>
          </p:cNvSpPr>
          <p:nvPr>
            <p:ph type="sldNum" sz="quarter" idx="10"/>
          </p:nvPr>
        </p:nvSpPr>
        <p:spPr/>
        <p:txBody>
          <a:bodyPr/>
          <a:lstStyle/>
          <a:p>
            <a:fld id="{070A5385-8EFE-4A54-9ECC-50F8E7FCED3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7353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endParaRPr lang="en-US" dirty="0"/>
          </a:p>
          <a:p>
            <a:pPr marL="285710" indent="-285710">
              <a:buFont typeface="Arial" panose="020B0604020202020204" pitchFamily="34" charset="0"/>
              <a:buChar char="•"/>
            </a:pPr>
            <a:r>
              <a:rPr lang="en-US" dirty="0"/>
              <a:t>Drawbacks of the Directory Information exception to FERPA</a:t>
            </a:r>
            <a:r>
              <a:rPr lang="en-US" dirty="0" smtClean="0"/>
              <a:t>:</a:t>
            </a:r>
            <a:endParaRPr lang="en-US" dirty="0"/>
          </a:p>
          <a:p>
            <a:pPr marL="742844" lvl="1" indent="-285710">
              <a:buFont typeface="Arial" panose="020B0604020202020204" pitchFamily="34" charset="0"/>
              <a:buChar char="•"/>
            </a:pPr>
            <a:r>
              <a:rPr lang="en-US" dirty="0"/>
              <a:t>Only data designated can be provided to third parties</a:t>
            </a:r>
          </a:p>
          <a:p>
            <a:pPr marL="742844" lvl="1" indent="-285710">
              <a:buFont typeface="Arial" panose="020B0604020202020204" pitchFamily="34" charset="0"/>
              <a:buChar char="•"/>
            </a:pPr>
            <a:r>
              <a:rPr lang="en-US" dirty="0"/>
              <a:t>An imbalance can be created if some parents or students opt out. </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070A5385-8EFE-4A54-9ECC-50F8E7FCED3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43347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6343" y="1668009"/>
            <a:ext cx="8371113" cy="1143000"/>
          </a:xfrm>
        </p:spPr>
        <p:txBody>
          <a:bodyPr>
            <a:noAutofit/>
          </a:bodyPr>
          <a:lstStyle>
            <a:lvl1pPr algn="r">
              <a:defRPr sz="5400">
                <a:solidFill>
                  <a:srgbClr val="234D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39D1D23-C97A-4223-B3E4-68AF17993B52}" type="datetimeFigureOut">
              <a:rPr lang="en-US" smtClean="0"/>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FDA4A3-3E4F-40E3-B6C8-708C07CE0AF1}" type="slidenum">
              <a:rPr lang="en-US" smtClean="0"/>
              <a:t>‹#›</a:t>
            </a:fld>
            <a:endParaRPr lang="en-US" dirty="0"/>
          </a:p>
        </p:txBody>
      </p:sp>
      <p:pic>
        <p:nvPicPr>
          <p:cNvPr id="6" name="Shape 235"/>
          <p:cNvPicPr preferRelativeResize="0"/>
          <p:nvPr userDrawn="1"/>
        </p:nvPicPr>
        <p:blipFill rotWithShape="1">
          <a:blip r:embed="rId3">
            <a:alphaModFix/>
          </a:blip>
          <a:srcRect l="8088" t="23348" r="8842" b="8549"/>
          <a:stretch/>
        </p:blipFill>
        <p:spPr>
          <a:xfrm>
            <a:off x="6596744" y="5908852"/>
            <a:ext cx="5176706" cy="795670"/>
          </a:xfrm>
          <a:prstGeom prst="rect">
            <a:avLst/>
          </a:prstGeom>
          <a:noFill/>
          <a:ln>
            <a:noFill/>
          </a:ln>
        </p:spPr>
      </p:pic>
    </p:spTree>
    <p:extLst>
      <p:ext uri="{BB962C8B-B14F-4D97-AF65-F5344CB8AC3E}">
        <p14:creationId xmlns:p14="http://schemas.microsoft.com/office/powerpoint/2010/main" val="428075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EF239D-FEF1-4F1F-BEFC-145C97163ADF}" type="datetimeFigureOut">
              <a:rPr lang="en-US" smtClean="0"/>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37B11-562E-442B-B87B-4F564707726E}" type="slidenum">
              <a:rPr lang="en-US" smtClean="0"/>
              <a:t>‹#›</a:t>
            </a:fld>
            <a:endParaRPr lang="en-US" dirty="0"/>
          </a:p>
        </p:txBody>
      </p:sp>
    </p:spTree>
    <p:extLst>
      <p:ext uri="{BB962C8B-B14F-4D97-AF65-F5344CB8AC3E}">
        <p14:creationId xmlns:p14="http://schemas.microsoft.com/office/powerpoint/2010/main" val="201894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F058E-5EDA-4721-B097-6354D802CEDA}" type="datetimeFigureOut">
              <a:rPr lang="en-US" smtClean="0"/>
              <a:t>10/27/2015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8B9786-5EBA-45AE-BC52-8D996D6E3D13}" type="slidenum">
              <a:rPr lang="en-US" smtClean="0"/>
              <a:t>‹#›</a:t>
            </a:fld>
            <a:endParaRPr lang="en-US" dirty="0"/>
          </a:p>
        </p:txBody>
      </p:sp>
    </p:spTree>
    <p:extLst>
      <p:ext uri="{BB962C8B-B14F-4D97-AF65-F5344CB8AC3E}">
        <p14:creationId xmlns:p14="http://schemas.microsoft.com/office/powerpoint/2010/main" val="340870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A4AF63-342D-4F69-BC4D-7C86ABA6BDB8}" type="datetimeFigureOut">
              <a:rPr lang="en-US" smtClean="0"/>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E0053-9E21-44FC-A82B-105B47E043EE}" type="slidenum">
              <a:rPr lang="en-US" smtClean="0"/>
              <a:t>‹#›</a:t>
            </a:fld>
            <a:endParaRPr lang="en-US" dirty="0"/>
          </a:p>
        </p:txBody>
      </p:sp>
    </p:spTree>
    <p:extLst>
      <p:ext uri="{BB962C8B-B14F-4D97-AF65-F5344CB8AC3E}">
        <p14:creationId xmlns:p14="http://schemas.microsoft.com/office/powerpoint/2010/main" val="675045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A4AF63-342D-4F69-BC4D-7C86ABA6BDB8}" type="datetimeFigureOut">
              <a:rPr lang="en-US" smtClean="0"/>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E0053-9E21-44FC-A82B-105B47E043EE}" type="slidenum">
              <a:rPr lang="en-US" smtClean="0"/>
              <a:t>‹#›</a:t>
            </a:fld>
            <a:endParaRPr lang="en-US" dirty="0"/>
          </a:p>
        </p:txBody>
      </p:sp>
    </p:spTree>
    <p:extLst>
      <p:ext uri="{BB962C8B-B14F-4D97-AF65-F5344CB8AC3E}">
        <p14:creationId xmlns:p14="http://schemas.microsoft.com/office/powerpoint/2010/main" val="190536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4AF63-342D-4F69-BC4D-7C86ABA6BDB8}" type="datetimeFigureOut">
              <a:rPr lang="en-US" smtClean="0"/>
              <a:t>10/27/2015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E0053-9E21-44FC-A82B-105B47E043EE}" type="slidenum">
              <a:rPr lang="en-US" smtClean="0"/>
              <a:t>‹#›</a:t>
            </a:fld>
            <a:endParaRPr lang="en-US" dirty="0"/>
          </a:p>
        </p:txBody>
      </p:sp>
    </p:spTree>
    <p:extLst>
      <p:ext uri="{BB962C8B-B14F-4D97-AF65-F5344CB8AC3E}">
        <p14:creationId xmlns:p14="http://schemas.microsoft.com/office/powerpoint/2010/main" val="45525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51F73-8878-440A-B408-9316B608BC93}" type="datetimeFigureOut">
              <a:rPr lang="en-US" smtClean="0"/>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2484570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A51F73-8878-440A-B408-9316B608BC93}" type="datetimeFigureOut">
              <a:rPr lang="en-US" smtClean="0"/>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2846833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A51F73-8878-440A-B408-9316B608BC93}" type="datetimeFigureOut">
              <a:rPr lang="en-US" smtClean="0"/>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1438290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A51F73-8878-440A-B408-9316B608BC93}" type="datetimeFigureOut">
              <a:rPr lang="en-US" smtClean="0"/>
              <a:t>10/27/2015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3797995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A51F73-8878-440A-B408-9316B608BC93}" type="datetimeFigureOut">
              <a:rPr lang="en-US" smtClean="0"/>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117647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42" y="481467"/>
            <a:ext cx="9786257" cy="1143000"/>
          </a:xfrm>
        </p:spPr>
        <p:txBody>
          <a:bodyPr/>
          <a:lstStyle>
            <a:lvl1pPr algn="l">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839686"/>
            <a:ext cx="10972800" cy="4286477"/>
          </a:xfrm>
        </p:spPr>
        <p:txBody>
          <a:bodyPr/>
          <a:lstStyle>
            <a:lvl1pPr>
              <a:defRPr>
                <a:solidFill>
                  <a:srgbClr val="234D64"/>
                </a:solidFill>
              </a:defRPr>
            </a:lvl1pPr>
            <a:lvl2pPr>
              <a:defRPr>
                <a:solidFill>
                  <a:srgbClr val="234D64"/>
                </a:solidFill>
              </a:defRPr>
            </a:lvl2pPr>
            <a:lvl3pPr>
              <a:defRPr>
                <a:solidFill>
                  <a:srgbClr val="234D64"/>
                </a:solidFill>
              </a:defRPr>
            </a:lvl3pPr>
            <a:lvl4pPr>
              <a:defRPr>
                <a:solidFill>
                  <a:srgbClr val="234D64"/>
                </a:solidFill>
              </a:defRPr>
            </a:lvl4pPr>
            <a:lvl5pPr>
              <a:defRPr>
                <a:solidFill>
                  <a:srgbClr val="234D6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EF239D-FEF1-4F1F-BEFC-145C97163ADF}" type="datetimeFigureOut">
              <a:rPr lang="en-US" smtClean="0">
                <a:solidFill>
                  <a:srgbClr val="234D64">
                    <a:tint val="75000"/>
                  </a:srgbClr>
                </a:solidFill>
              </a:rPr>
              <a:pPr/>
              <a:t>10/27/2015</a:t>
            </a:fld>
            <a:endParaRPr lang="en-US" dirty="0">
              <a:solidFill>
                <a:srgbClr val="234D6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234D64">
                  <a:tint val="75000"/>
                </a:srgbClr>
              </a:solidFill>
            </a:endParaRPr>
          </a:p>
        </p:txBody>
      </p:sp>
      <p:sp>
        <p:nvSpPr>
          <p:cNvPr id="6" name="Slide Number Placeholder 5"/>
          <p:cNvSpPr>
            <a:spLocks noGrp="1"/>
          </p:cNvSpPr>
          <p:nvPr>
            <p:ph type="sldNum" sz="quarter" idx="12"/>
          </p:nvPr>
        </p:nvSpPr>
        <p:spPr/>
        <p:txBody>
          <a:bodyPr/>
          <a:lstStyle/>
          <a:p>
            <a:fld id="{4FA37B11-562E-442B-B87B-4F564707726E}" type="slidenum">
              <a:rPr lang="en-US" smtClean="0">
                <a:solidFill>
                  <a:srgbClr val="234D64">
                    <a:tint val="75000"/>
                  </a:srgbClr>
                </a:solidFill>
              </a:rPr>
              <a:pPr/>
              <a:t>‹#›</a:t>
            </a:fld>
            <a:endParaRPr lang="en-US" dirty="0">
              <a:solidFill>
                <a:srgbClr val="234D64">
                  <a:tint val="75000"/>
                </a:srgbClr>
              </a:solidFill>
            </a:endParaRPr>
          </a:p>
        </p:txBody>
      </p:sp>
    </p:spTree>
    <p:extLst>
      <p:ext uri="{BB962C8B-B14F-4D97-AF65-F5344CB8AC3E}">
        <p14:creationId xmlns:p14="http://schemas.microsoft.com/office/powerpoint/2010/main" val="940560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51F73-8878-440A-B408-9316B608BC93}" type="datetimeFigureOut">
              <a:rPr lang="en-US" smtClean="0"/>
              <a:t>10/27/2015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3518826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51F73-8878-440A-B408-9316B608BC93}" type="datetimeFigureOut">
              <a:rPr lang="en-US" smtClean="0"/>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795260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A51F73-8878-440A-B408-9316B608BC93}" type="datetimeFigureOut">
              <a:rPr lang="en-US" smtClean="0"/>
              <a:t>10/27/2015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1838387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51F73-8878-440A-B408-9316B608BC93}" type="datetimeFigureOut">
              <a:rPr lang="en-US" smtClean="0"/>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2458188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A51F73-8878-440A-B408-9316B608BC93}" type="datetimeFigureOut">
              <a:rPr lang="en-US" smtClean="0"/>
              <a:t>10/27/2015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F9B857-E65B-4045-857E-95DCCE579C5E}" type="slidenum">
              <a:rPr lang="en-US" smtClean="0"/>
              <a:t>‹#›</a:t>
            </a:fld>
            <a:endParaRPr lang="en-US" dirty="0"/>
          </a:p>
        </p:txBody>
      </p:sp>
    </p:spTree>
    <p:extLst>
      <p:ext uri="{BB962C8B-B14F-4D97-AF65-F5344CB8AC3E}">
        <p14:creationId xmlns:p14="http://schemas.microsoft.com/office/powerpoint/2010/main" val="287218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F319D7-1270-4E17-8AC1-9E8232F5038B}" type="datetimeFigureOut">
              <a:rPr lang="en-US" smtClean="0"/>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C88DA2-6970-48F5-BA30-030F24793520}" type="slidenum">
              <a:rPr lang="en-US" smtClean="0"/>
              <a:t>‹#›</a:t>
            </a:fld>
            <a:endParaRPr lang="en-US" dirty="0"/>
          </a:p>
        </p:txBody>
      </p:sp>
      <p:pic>
        <p:nvPicPr>
          <p:cNvPr id="7" name="Shape 235"/>
          <p:cNvPicPr preferRelativeResize="0"/>
          <p:nvPr userDrawn="1"/>
        </p:nvPicPr>
        <p:blipFill rotWithShape="1">
          <a:blip r:embed="rId3">
            <a:alphaModFix/>
          </a:blip>
          <a:srcRect l="8088" t="23348" r="8842" b="8549"/>
          <a:stretch/>
        </p:blipFill>
        <p:spPr>
          <a:xfrm>
            <a:off x="6596744" y="5908852"/>
            <a:ext cx="5176706" cy="795670"/>
          </a:xfrm>
          <a:prstGeom prst="rect">
            <a:avLst/>
          </a:prstGeom>
          <a:noFill/>
          <a:ln>
            <a:noFill/>
          </a:ln>
        </p:spPr>
      </p:pic>
    </p:spTree>
    <p:extLst>
      <p:ext uri="{BB962C8B-B14F-4D97-AF65-F5344CB8AC3E}">
        <p14:creationId xmlns:p14="http://schemas.microsoft.com/office/powerpoint/2010/main" val="2598811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3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285" y="365126"/>
            <a:ext cx="8697686" cy="1325563"/>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CF861DE-79F8-40DF-A3E7-CD3B3C03A714}" type="datetimeFigureOut">
              <a:rPr lang="en-US" smtClean="0"/>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0DCF4AF-669F-4369-862E-645EDF5358DE}" type="slidenum">
              <a:rPr lang="en-US" smtClean="0"/>
              <a:t>‹#›</a:t>
            </a:fld>
            <a:endParaRPr lang="en-US" dirty="0"/>
          </a:p>
        </p:txBody>
      </p:sp>
    </p:spTree>
    <p:extLst>
      <p:ext uri="{BB962C8B-B14F-4D97-AF65-F5344CB8AC3E}">
        <p14:creationId xmlns:p14="http://schemas.microsoft.com/office/powerpoint/2010/main" val="179733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E36766-696F-4359-9381-85950A136463}" type="datetimeFigureOut">
              <a:rPr lang="en-US" smtClean="0"/>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25132A-2CB9-46E9-BA08-486F5B08FD58}" type="slidenum">
              <a:rPr lang="en-US" smtClean="0"/>
              <a:t>‹#›</a:t>
            </a:fld>
            <a:endParaRPr lang="en-US" dirty="0"/>
          </a:p>
        </p:txBody>
      </p:sp>
      <p:pic>
        <p:nvPicPr>
          <p:cNvPr id="6" name="Shape 235"/>
          <p:cNvPicPr preferRelativeResize="0"/>
          <p:nvPr userDrawn="1"/>
        </p:nvPicPr>
        <p:blipFill rotWithShape="1">
          <a:blip r:embed="rId3">
            <a:alphaModFix/>
          </a:blip>
          <a:srcRect l="8088" t="23348" r="8842" b="8549"/>
          <a:stretch/>
        </p:blipFill>
        <p:spPr>
          <a:xfrm>
            <a:off x="6596744" y="5908852"/>
            <a:ext cx="5176706" cy="795670"/>
          </a:xfrm>
          <a:prstGeom prst="rect">
            <a:avLst/>
          </a:prstGeom>
          <a:noFill/>
          <a:ln>
            <a:noFill/>
          </a:ln>
        </p:spPr>
      </p:pic>
    </p:spTree>
    <p:extLst>
      <p:ext uri="{BB962C8B-B14F-4D97-AF65-F5344CB8AC3E}">
        <p14:creationId xmlns:p14="http://schemas.microsoft.com/office/powerpoint/2010/main" val="34494197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5629" y="343354"/>
            <a:ext cx="7282543" cy="1325563"/>
          </a:xfrm>
        </p:spPr>
        <p:txBody>
          <a:bodyPr/>
          <a:lstStyle>
            <a:lvl1pPr>
              <a:defRPr>
                <a:solidFill>
                  <a:srgbClr val="234D64"/>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DE23172-D7AF-4997-906C-5980C44C471D}" type="datetimeFigureOut">
              <a:rPr lang="en-US" smtClean="0"/>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86DCB-59BB-44EF-8EED-417A506F2C19}" type="slidenum">
              <a:rPr lang="en-US" smtClean="0"/>
              <a:t>‹#›</a:t>
            </a:fld>
            <a:endParaRPr lang="en-US" dirty="0"/>
          </a:p>
        </p:txBody>
      </p:sp>
    </p:spTree>
    <p:extLst>
      <p:ext uri="{BB962C8B-B14F-4D97-AF65-F5344CB8AC3E}">
        <p14:creationId xmlns:p14="http://schemas.microsoft.com/office/powerpoint/2010/main" val="3825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9878F3D-F34D-4D8C-80FE-01E01D7019CB}" type="datetimeFigureOut">
              <a:rPr lang="en-US" smtClean="0"/>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3536B2-6069-4ABB-9191-915D3087AD8A}" type="slidenum">
              <a:rPr lang="en-US" smtClean="0"/>
              <a:t>‹#›</a:t>
            </a:fld>
            <a:endParaRPr lang="en-US" dirty="0"/>
          </a:p>
        </p:txBody>
      </p:sp>
      <p:pic>
        <p:nvPicPr>
          <p:cNvPr id="6" name="Shape 235"/>
          <p:cNvPicPr preferRelativeResize="0"/>
          <p:nvPr userDrawn="1"/>
        </p:nvPicPr>
        <p:blipFill rotWithShape="1">
          <a:blip r:embed="rId3">
            <a:alphaModFix/>
          </a:blip>
          <a:srcRect l="8088" t="23348" r="8842" b="8549"/>
          <a:stretch/>
        </p:blipFill>
        <p:spPr>
          <a:xfrm>
            <a:off x="6596744" y="5908852"/>
            <a:ext cx="5176706" cy="795670"/>
          </a:xfrm>
          <a:prstGeom prst="rect">
            <a:avLst/>
          </a:prstGeom>
          <a:noFill/>
          <a:ln>
            <a:noFill/>
          </a:ln>
        </p:spPr>
      </p:pic>
    </p:spTree>
    <p:extLst>
      <p:ext uri="{BB962C8B-B14F-4D97-AF65-F5344CB8AC3E}">
        <p14:creationId xmlns:p14="http://schemas.microsoft.com/office/powerpoint/2010/main" val="32406729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7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2714" y="437924"/>
            <a:ext cx="9448800" cy="1143000"/>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47CF75A-A49E-4FC1-8861-3779D0C05435}" type="datetimeFigureOut">
              <a:rPr lang="en-US" smtClean="0"/>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5F9E69-F9E2-4556-8D39-7DF80B11993F}" type="slidenum">
              <a:rPr lang="en-US" smtClean="0"/>
              <a:t>‹#›</a:t>
            </a:fld>
            <a:endParaRPr lang="en-US" dirty="0"/>
          </a:p>
        </p:txBody>
      </p:sp>
    </p:spTree>
    <p:extLst>
      <p:ext uri="{BB962C8B-B14F-4D97-AF65-F5344CB8AC3E}">
        <p14:creationId xmlns:p14="http://schemas.microsoft.com/office/powerpoint/2010/main" val="113370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4A2996-DCE4-466C-BA15-38F469351AB0}" type="datetimeFigureOut">
              <a:rPr lang="en-US" smtClean="0"/>
              <a:t>10/27/2015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794DA8-2910-4045-850C-BBEB0FB91A95}" type="slidenum">
              <a:rPr lang="en-US" smtClean="0"/>
              <a:t>‹#›</a:t>
            </a:fld>
            <a:endParaRPr lang="en-US" dirty="0"/>
          </a:p>
        </p:txBody>
      </p:sp>
      <p:pic>
        <p:nvPicPr>
          <p:cNvPr id="7" name="Shape 235"/>
          <p:cNvPicPr preferRelativeResize="0"/>
          <p:nvPr userDrawn="1"/>
        </p:nvPicPr>
        <p:blipFill rotWithShape="1">
          <a:blip r:embed="rId3">
            <a:alphaModFix/>
          </a:blip>
          <a:srcRect l="8088" t="23348" r="8842" b="8549"/>
          <a:stretch/>
        </p:blipFill>
        <p:spPr>
          <a:xfrm>
            <a:off x="6596744" y="5908852"/>
            <a:ext cx="5176706" cy="795670"/>
          </a:xfrm>
          <a:prstGeom prst="rect">
            <a:avLst/>
          </a:prstGeom>
          <a:noFill/>
          <a:ln>
            <a:noFill/>
          </a:ln>
        </p:spPr>
      </p:pic>
    </p:spTree>
    <p:extLst>
      <p:ext uri="{BB962C8B-B14F-4D97-AF65-F5344CB8AC3E}">
        <p14:creationId xmlns:p14="http://schemas.microsoft.com/office/powerpoint/2010/main" val="17304108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F239D-FEF1-4F1F-BEFC-145C97163ADF}" type="datetimeFigureOut">
              <a:rPr lang="en-US" smtClean="0">
                <a:solidFill>
                  <a:srgbClr val="234D64">
                    <a:tint val="75000"/>
                  </a:srgbClr>
                </a:solidFill>
              </a:rPr>
              <a:pPr/>
              <a:t>10/27/2015</a:t>
            </a:fld>
            <a:endParaRPr lang="en-US" dirty="0">
              <a:solidFill>
                <a:srgbClr val="234D64">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234D64">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37B11-562E-442B-B87B-4F564707726E}" type="slidenum">
              <a:rPr lang="en-US" smtClean="0">
                <a:solidFill>
                  <a:srgbClr val="234D64">
                    <a:tint val="75000"/>
                  </a:srgbClr>
                </a:solidFill>
              </a:rPr>
              <a:pPr/>
              <a:t>‹#›</a:t>
            </a:fld>
            <a:endParaRPr lang="en-US" dirty="0">
              <a:solidFill>
                <a:srgbClr val="234D64">
                  <a:tint val="75000"/>
                </a:srgbClr>
              </a:solidFill>
            </a:endParaRPr>
          </a:p>
        </p:txBody>
      </p:sp>
    </p:spTree>
    <p:extLst>
      <p:ext uri="{BB962C8B-B14F-4D97-AF65-F5344CB8AC3E}">
        <p14:creationId xmlns:p14="http://schemas.microsoft.com/office/powerpoint/2010/main" val="1705836406"/>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682" r:id="rId10"/>
    <p:sldLayoutId id="2147483827"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4AF63-342D-4F69-BC4D-7C86ABA6BDB8}" type="datetimeFigureOut">
              <a:rPr lang="en-US" smtClean="0"/>
              <a:t>10/27/2015</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E0053-9E21-44FC-A82B-105B47E043EE}" type="slidenum">
              <a:rPr lang="en-US" smtClean="0"/>
              <a:t>‹#›</a:t>
            </a:fld>
            <a:endParaRPr lang="en-US" dirty="0"/>
          </a:p>
        </p:txBody>
      </p:sp>
    </p:spTree>
    <p:extLst>
      <p:ext uri="{BB962C8B-B14F-4D97-AF65-F5344CB8AC3E}">
        <p14:creationId xmlns:p14="http://schemas.microsoft.com/office/powerpoint/2010/main" val="95851201"/>
      </p:ext>
    </p:extLst>
  </p:cSld>
  <p:clrMap bg1="lt1" tx1="dk1" bg2="lt2" tx2="dk2" accent1="accent1" accent2="accent2" accent3="accent3" accent4="accent4" accent5="accent5" accent6="accent6" hlink="hlink" folHlink="folHlink"/>
  <p:sldLayoutIdLst>
    <p:sldLayoutId id="2147483830" r:id="rId1"/>
    <p:sldLayoutId id="2147483834" r:id="rId2"/>
    <p:sldLayoutId id="214748383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A51F73-8878-440A-B408-9316B608BC93}" type="datetimeFigureOut">
              <a:rPr lang="en-US" smtClean="0"/>
              <a:t>10/27/2015</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F9B857-E65B-4045-857E-95DCCE579C5E}" type="slidenum">
              <a:rPr lang="en-US" smtClean="0"/>
              <a:t>‹#›</a:t>
            </a:fld>
            <a:endParaRPr lang="en-US" dirty="0"/>
          </a:p>
        </p:txBody>
      </p:sp>
    </p:spTree>
    <p:extLst>
      <p:ext uri="{BB962C8B-B14F-4D97-AF65-F5344CB8AC3E}">
        <p14:creationId xmlns:p14="http://schemas.microsoft.com/office/powerpoint/2010/main" val="173645029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law.cornell.edu/uscode/text/15/chapter-9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www.scribd.com/doc/259862997/Claim-It-Description" TargetMode="External"/><Relationship Id="rId5" Type="http://schemas.openxmlformats.org/officeDocument/2006/relationships/hyperlink" Target="http://racebridgesforschools.com/wp/?p=156" TargetMode="External"/><Relationship Id="rId4" Type="http://schemas.openxmlformats.org/officeDocument/2006/relationships/hyperlink" Target="http://www2.ed.gov/policy/gen/guid/fpco/ppra/index.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2.ed.gov/policy/gen/guid/fpco/doc/ferpa101slides.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hyperlink" Target="http://studentprivacypledge.org/?page_id=45" TargetMode="External"/><Relationship Id="rId4" Type="http://schemas.openxmlformats.org/officeDocument/2006/relationships/hyperlink" Target="http://www.studentprivacypledge.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nhlDkS8hvMU"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hyperlink" Target="http://www.ecfr.gov/cgi-bin/text-idx?rgn=div5&amp;node=34:1.1.1.1.33#se34.1.99_1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www.ecfr.gov/cgi-bin/text-idx?rgn=div5&amp;node=34:1.1.1.1.33#se34.1.99_1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Title 2"/>
          <p:cNvSpPr>
            <a:spLocks noGrp="1"/>
          </p:cNvSpPr>
          <p:nvPr>
            <p:ph type="title" idx="4294967295"/>
          </p:nvPr>
        </p:nvSpPr>
        <p:spPr>
          <a:xfrm>
            <a:off x="5513293" y="1788366"/>
            <a:ext cx="6212541" cy="1003300"/>
          </a:xfrm>
        </p:spPr>
        <p:txBody>
          <a:bodyPr anchor="b">
            <a:normAutofit/>
          </a:bodyPr>
          <a:lstStyle/>
          <a:p>
            <a:pPr algn="r"/>
            <a:r>
              <a:rPr lang="en-US" sz="5400" dirty="0" smtClean="0"/>
              <a:t>Laws and Regulations</a:t>
            </a:r>
            <a:endParaRPr lang="en-US" sz="5400" dirty="0"/>
          </a:p>
        </p:txBody>
      </p:sp>
    </p:spTree>
    <p:extLst>
      <p:ext uri="{BB962C8B-B14F-4D97-AF65-F5344CB8AC3E}">
        <p14:creationId xmlns:p14="http://schemas.microsoft.com/office/powerpoint/2010/main" val="4218048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Directory Information</a:t>
            </a:r>
            <a:endParaRPr lang="en-US" dirty="0"/>
          </a:p>
        </p:txBody>
      </p:sp>
      <p:sp>
        <p:nvSpPr>
          <p:cNvPr id="7" name="Content Placeholder 6"/>
          <p:cNvSpPr>
            <a:spLocks noGrp="1"/>
          </p:cNvSpPr>
          <p:nvPr>
            <p:ph idx="4294967295"/>
          </p:nvPr>
        </p:nvSpPr>
        <p:spPr>
          <a:xfrm>
            <a:off x="449915" y="2132167"/>
            <a:ext cx="11621061" cy="4078288"/>
          </a:xfrm>
        </p:spPr>
        <p:txBody>
          <a:bodyPr>
            <a:normAutofit/>
          </a:bodyPr>
          <a:lstStyle/>
          <a:p>
            <a:pPr marL="0" indent="0">
              <a:spcAft>
                <a:spcPts val="2400"/>
              </a:spcAft>
              <a:buNone/>
            </a:pPr>
            <a:r>
              <a:rPr lang="en-US" sz="3200" dirty="0" smtClean="0">
                <a:solidFill>
                  <a:srgbClr val="F79646"/>
                </a:solidFill>
              </a:rPr>
              <a:t>Schools may disclose directory information to third parties </a:t>
            </a:r>
            <a:br>
              <a:rPr lang="en-US" sz="3200" dirty="0" smtClean="0">
                <a:solidFill>
                  <a:srgbClr val="F79646"/>
                </a:solidFill>
              </a:rPr>
            </a:br>
            <a:r>
              <a:rPr lang="en-US" sz="3200" dirty="0" smtClean="0">
                <a:solidFill>
                  <a:srgbClr val="F79646"/>
                </a:solidFill>
              </a:rPr>
              <a:t>without consent if:</a:t>
            </a:r>
            <a:endParaRPr lang="en-US" sz="3200" dirty="0">
              <a:solidFill>
                <a:srgbClr val="F79646"/>
              </a:solidFill>
            </a:endParaRPr>
          </a:p>
          <a:p>
            <a:pPr>
              <a:spcAft>
                <a:spcPts val="2400"/>
              </a:spcAft>
            </a:pPr>
            <a:r>
              <a:rPr lang="en-US" dirty="0" smtClean="0"/>
              <a:t>Public notice is given about the data designated </a:t>
            </a:r>
            <a:r>
              <a:rPr lang="en-US" dirty="0"/>
              <a:t>as directory </a:t>
            </a:r>
            <a:r>
              <a:rPr lang="en-US" dirty="0" smtClean="0"/>
              <a:t>information</a:t>
            </a:r>
            <a:endParaRPr lang="en-US" dirty="0"/>
          </a:p>
          <a:p>
            <a:pPr>
              <a:spcAft>
                <a:spcPts val="1800"/>
              </a:spcAft>
            </a:pPr>
            <a:r>
              <a:rPr lang="en-US" dirty="0" smtClean="0"/>
              <a:t>A reasonable time period for parents/eligible students to opt out is provided</a:t>
            </a:r>
            <a:endParaRPr lang="en-US" dirty="0"/>
          </a:p>
        </p:txBody>
      </p:sp>
    </p:spTree>
    <p:extLst>
      <p:ext uri="{BB962C8B-B14F-4D97-AF65-F5344CB8AC3E}">
        <p14:creationId xmlns:p14="http://schemas.microsoft.com/office/powerpoint/2010/main" val="3868837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a:picLocks noChangeAspect="1"/>
          </p:cNvPicPr>
          <p:nvPr/>
        </p:nvPicPr>
        <p:blipFill rotWithShape="1">
          <a:blip r:embed="rId3"/>
          <a:srcRect b="17645"/>
          <a:stretch/>
        </p:blipFill>
        <p:spPr>
          <a:xfrm>
            <a:off x="2178012" y="3018337"/>
            <a:ext cx="7856629" cy="3120468"/>
          </a:xfrm>
          <a:prstGeom prst="rect">
            <a:avLst/>
          </a:prstGeom>
        </p:spPr>
      </p:pic>
      <p:sp>
        <p:nvSpPr>
          <p:cNvPr id="2" name="TextBox 1"/>
          <p:cNvSpPr txBox="1"/>
          <p:nvPr/>
        </p:nvSpPr>
        <p:spPr>
          <a:xfrm>
            <a:off x="437075" y="1879599"/>
            <a:ext cx="10194009" cy="954107"/>
          </a:xfrm>
          <a:prstGeom prst="rect">
            <a:avLst/>
          </a:prstGeom>
          <a:noFill/>
        </p:spPr>
        <p:txBody>
          <a:bodyPr wrap="none" rtlCol="0">
            <a:spAutoFit/>
          </a:bodyPr>
          <a:lstStyle/>
          <a:p>
            <a:r>
              <a:rPr lang="en-US" sz="2800" dirty="0" smtClean="0">
                <a:solidFill>
                  <a:srgbClr val="F79646"/>
                </a:solidFill>
              </a:rPr>
              <a:t>This data could be disclosed without consent if defined as directory</a:t>
            </a:r>
          </a:p>
          <a:p>
            <a:r>
              <a:rPr lang="en-US" sz="2800" dirty="0" smtClean="0">
                <a:solidFill>
                  <a:srgbClr val="F79646"/>
                </a:solidFill>
              </a:rPr>
              <a:t> information and the parents have not opted out:</a:t>
            </a:r>
            <a:endParaRPr lang="en-US" sz="2800" dirty="0">
              <a:solidFill>
                <a:srgbClr val="F79646"/>
              </a:solidFill>
            </a:endParaRPr>
          </a:p>
        </p:txBody>
      </p:sp>
      <p:sp>
        <p:nvSpPr>
          <p:cNvPr id="4" name="Title 3"/>
          <p:cNvSpPr>
            <a:spLocks noGrp="1"/>
          </p:cNvSpPr>
          <p:nvPr>
            <p:ph type="title"/>
          </p:nvPr>
        </p:nvSpPr>
        <p:spPr>
          <a:xfrm>
            <a:off x="1933399" y="431494"/>
            <a:ext cx="8697686" cy="1325563"/>
          </a:xfrm>
        </p:spPr>
        <p:txBody>
          <a:bodyPr/>
          <a:lstStyle/>
          <a:p>
            <a:r>
              <a:rPr lang="en-US" dirty="0" smtClean="0"/>
              <a:t>Example: Directory Information</a:t>
            </a:r>
            <a:endParaRPr lang="en-US" dirty="0"/>
          </a:p>
        </p:txBody>
      </p:sp>
    </p:spTree>
    <p:extLst>
      <p:ext uri="{BB962C8B-B14F-4D97-AF65-F5344CB8AC3E}">
        <p14:creationId xmlns:p14="http://schemas.microsoft.com/office/powerpoint/2010/main" val="1483145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 Information</a:t>
            </a:r>
            <a:endParaRPr lang="en-US" dirty="0"/>
          </a:p>
        </p:txBody>
      </p:sp>
      <p:sp>
        <p:nvSpPr>
          <p:cNvPr id="3" name="Rectangle 2"/>
          <p:cNvSpPr/>
          <p:nvPr/>
        </p:nvSpPr>
        <p:spPr>
          <a:xfrm>
            <a:off x="581441" y="1802025"/>
            <a:ext cx="9668370" cy="523220"/>
          </a:xfrm>
          <a:prstGeom prst="rect">
            <a:avLst/>
          </a:prstGeom>
        </p:spPr>
        <p:txBody>
          <a:bodyPr wrap="square">
            <a:spAutoFit/>
          </a:bodyPr>
          <a:lstStyle/>
          <a:p>
            <a:pPr lvl="0"/>
            <a:r>
              <a:rPr lang="en-US" sz="2800" dirty="0" smtClean="0">
                <a:solidFill>
                  <a:schemeClr val="accent3">
                    <a:lumMod val="75000"/>
                  </a:schemeClr>
                </a:solidFill>
              </a:rPr>
              <a:t> </a:t>
            </a:r>
            <a:r>
              <a:rPr lang="en-US" sz="2800" dirty="0" smtClean="0">
                <a:solidFill>
                  <a:srgbClr val="F79646"/>
                </a:solidFill>
              </a:rPr>
              <a:t>Example uses </a:t>
            </a:r>
            <a:r>
              <a:rPr lang="en-US" sz="2800" dirty="0">
                <a:solidFill>
                  <a:srgbClr val="F79646"/>
                </a:solidFill>
              </a:rPr>
              <a:t>of directory information provided by districts:</a:t>
            </a:r>
          </a:p>
        </p:txBody>
      </p:sp>
      <p:graphicFrame>
        <p:nvGraphicFramePr>
          <p:cNvPr id="15" name="Diagram 14"/>
          <p:cNvGraphicFramePr/>
          <p:nvPr>
            <p:extLst>
              <p:ext uri="{D42A27DB-BD31-4B8C-83A1-F6EECF244321}">
                <p14:modId xmlns:p14="http://schemas.microsoft.com/office/powerpoint/2010/main" val="2024856093"/>
              </p:ext>
            </p:extLst>
          </p:nvPr>
        </p:nvGraphicFramePr>
        <p:xfrm>
          <a:off x="813647" y="2596104"/>
          <a:ext cx="10971309" cy="36113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2095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School Official Exception</a:t>
            </a:r>
            <a:endParaRPr lang="en-US" dirty="0"/>
          </a:p>
        </p:txBody>
      </p:sp>
      <p:sp>
        <p:nvSpPr>
          <p:cNvPr id="6" name="Rectangle 5"/>
          <p:cNvSpPr/>
          <p:nvPr/>
        </p:nvSpPr>
        <p:spPr>
          <a:xfrm>
            <a:off x="446849" y="1759367"/>
            <a:ext cx="10986737" cy="1200329"/>
          </a:xfrm>
          <a:prstGeom prst="rect">
            <a:avLst/>
          </a:prstGeom>
        </p:spPr>
        <p:txBody>
          <a:bodyPr wrap="square">
            <a:spAutoFit/>
          </a:bodyPr>
          <a:lstStyle/>
          <a:p>
            <a:pPr>
              <a:spcAft>
                <a:spcPts val="2400"/>
              </a:spcAft>
            </a:pPr>
            <a:r>
              <a:rPr lang="en-US" sz="2400" dirty="0">
                <a:solidFill>
                  <a:srgbClr val="F79646"/>
                </a:solidFill>
              </a:rPr>
              <a:t>PII may also be disclosed without consent under the </a:t>
            </a:r>
            <a:r>
              <a:rPr lang="en-US" sz="2400" i="1" dirty="0">
                <a:solidFill>
                  <a:srgbClr val="F79646"/>
                </a:solidFill>
              </a:rPr>
              <a:t>School Official </a:t>
            </a:r>
            <a:r>
              <a:rPr lang="en-US" sz="2400" i="1" dirty="0" smtClean="0">
                <a:solidFill>
                  <a:srgbClr val="F79646"/>
                </a:solidFill>
              </a:rPr>
              <a:t>Exception. </a:t>
            </a:r>
            <a:r>
              <a:rPr lang="en-US" sz="2400" dirty="0" smtClean="0">
                <a:solidFill>
                  <a:srgbClr val="F79646"/>
                </a:solidFill>
              </a:rPr>
              <a:t>If </a:t>
            </a:r>
            <a:r>
              <a:rPr lang="en-US" sz="2400" dirty="0">
                <a:solidFill>
                  <a:srgbClr val="F79646"/>
                </a:solidFill>
              </a:rPr>
              <a:t>the disclosure is to a third party such a contractor or consultant to whom the district has outsourced district services or functions, the provider </a:t>
            </a:r>
            <a:r>
              <a:rPr lang="en-US" sz="2400" dirty="0" smtClean="0">
                <a:solidFill>
                  <a:srgbClr val="F79646"/>
                </a:solidFill>
              </a:rPr>
              <a:t>must:</a:t>
            </a:r>
            <a:endParaRPr lang="en-US" sz="2400" i="1" dirty="0">
              <a:solidFill>
                <a:srgbClr val="F79646"/>
              </a:solidFill>
            </a:endParaRPr>
          </a:p>
        </p:txBody>
      </p:sp>
      <p:sp>
        <p:nvSpPr>
          <p:cNvPr id="7" name="Rectangle 6"/>
          <p:cNvSpPr/>
          <p:nvPr/>
        </p:nvSpPr>
        <p:spPr>
          <a:xfrm>
            <a:off x="508398" y="2959696"/>
            <a:ext cx="10863638" cy="4001095"/>
          </a:xfrm>
          <a:prstGeom prst="rect">
            <a:avLst/>
          </a:prstGeom>
        </p:spPr>
        <p:txBody>
          <a:bodyPr wrap="square">
            <a:spAutoFit/>
          </a:bodyPr>
          <a:lstStyle/>
          <a:p>
            <a:pPr marL="285750" indent="-285750">
              <a:buFont typeface="Arial" panose="020B0604020202020204" pitchFamily="34" charset="0"/>
              <a:buChar char="•"/>
            </a:pPr>
            <a:r>
              <a:rPr lang="en-US" sz="2000" dirty="0" smtClean="0">
                <a:solidFill>
                  <a:srgbClr val="234D64"/>
                </a:solidFill>
              </a:rPr>
              <a:t>Perform a service </a:t>
            </a:r>
            <a:r>
              <a:rPr lang="en-US" sz="2000" dirty="0">
                <a:solidFill>
                  <a:srgbClr val="234D64"/>
                </a:solidFill>
              </a:rPr>
              <a:t>or function for which the </a:t>
            </a:r>
            <a:r>
              <a:rPr lang="en-US" sz="2000" dirty="0" smtClean="0">
                <a:solidFill>
                  <a:srgbClr val="234D64"/>
                </a:solidFill>
              </a:rPr>
              <a:t>school </a:t>
            </a:r>
            <a:r>
              <a:rPr lang="en-US" sz="2000" dirty="0">
                <a:solidFill>
                  <a:srgbClr val="234D64"/>
                </a:solidFill>
              </a:rPr>
              <a:t>s</a:t>
            </a:r>
            <a:r>
              <a:rPr lang="en-US" sz="2000" dirty="0" smtClean="0">
                <a:solidFill>
                  <a:srgbClr val="234D64"/>
                </a:solidFill>
              </a:rPr>
              <a:t>ystem would otherwise </a:t>
            </a:r>
            <a:r>
              <a:rPr lang="en-US" sz="2000" dirty="0">
                <a:solidFill>
                  <a:srgbClr val="234D64"/>
                </a:solidFill>
              </a:rPr>
              <a:t>use its own </a:t>
            </a:r>
            <a:r>
              <a:rPr lang="en-US" sz="2000" dirty="0" smtClean="0">
                <a:solidFill>
                  <a:srgbClr val="234D64"/>
                </a:solidFill>
              </a:rPr>
              <a:t>employees</a:t>
            </a:r>
          </a:p>
          <a:p>
            <a:endParaRPr lang="en-US" sz="2000" dirty="0" smtClean="0">
              <a:solidFill>
                <a:srgbClr val="234D64"/>
              </a:solidFill>
            </a:endParaRPr>
          </a:p>
          <a:p>
            <a:pPr marL="342900" indent="-342900">
              <a:buFont typeface="Arial" panose="020B0604020202020204" pitchFamily="34" charset="0"/>
              <a:buChar char="•"/>
            </a:pPr>
            <a:r>
              <a:rPr lang="en-US" sz="2000" dirty="0" smtClean="0">
                <a:solidFill>
                  <a:srgbClr val="234D64"/>
                </a:solidFill>
              </a:rPr>
              <a:t>Have  </a:t>
            </a:r>
            <a:r>
              <a:rPr lang="en-US" sz="2000" dirty="0">
                <a:solidFill>
                  <a:srgbClr val="234D64"/>
                </a:solidFill>
              </a:rPr>
              <a:t>a </a:t>
            </a:r>
            <a:r>
              <a:rPr lang="en-US" sz="2000" b="1" i="1" dirty="0">
                <a:solidFill>
                  <a:srgbClr val="234D64"/>
                </a:solidFill>
              </a:rPr>
              <a:t>legitimate educational interest </a:t>
            </a:r>
            <a:r>
              <a:rPr lang="en-US" sz="2000" dirty="0">
                <a:solidFill>
                  <a:srgbClr val="234D64"/>
                </a:solidFill>
              </a:rPr>
              <a:t>in the education records as </a:t>
            </a:r>
            <a:r>
              <a:rPr lang="en-US" sz="2000" dirty="0" smtClean="0">
                <a:solidFill>
                  <a:srgbClr val="234D64"/>
                </a:solidFill>
              </a:rPr>
              <a:t> determined by the school district and defined </a:t>
            </a:r>
            <a:r>
              <a:rPr lang="en-US" sz="2000" dirty="0">
                <a:solidFill>
                  <a:srgbClr val="234D64"/>
                </a:solidFill>
              </a:rPr>
              <a:t>by policies and annual notices to </a:t>
            </a:r>
            <a:r>
              <a:rPr lang="en-US" sz="2000" dirty="0" smtClean="0">
                <a:solidFill>
                  <a:srgbClr val="234D64"/>
                </a:solidFill>
              </a:rPr>
              <a:t>parents</a:t>
            </a:r>
            <a:endParaRPr lang="en-US" sz="2000" dirty="0">
              <a:solidFill>
                <a:srgbClr val="234D64"/>
              </a:solidFill>
            </a:endParaRPr>
          </a:p>
          <a:p>
            <a:endParaRPr lang="en-US" sz="2000" dirty="0" smtClean="0">
              <a:solidFill>
                <a:srgbClr val="234D64"/>
              </a:solidFill>
            </a:endParaRPr>
          </a:p>
          <a:p>
            <a:pPr marL="285750" indent="-285750">
              <a:buFont typeface="Arial" panose="020B0604020202020204" pitchFamily="34" charset="0"/>
              <a:buChar char="•"/>
            </a:pPr>
            <a:r>
              <a:rPr lang="en-US" sz="2000" dirty="0" smtClean="0">
                <a:solidFill>
                  <a:srgbClr val="234D64"/>
                </a:solidFill>
              </a:rPr>
              <a:t>Be “under </a:t>
            </a:r>
            <a:r>
              <a:rPr lang="en-US" sz="2000" dirty="0">
                <a:solidFill>
                  <a:srgbClr val="234D64"/>
                </a:solidFill>
              </a:rPr>
              <a:t>the </a:t>
            </a:r>
            <a:r>
              <a:rPr lang="en-US" sz="2000" b="1" i="1" dirty="0">
                <a:solidFill>
                  <a:srgbClr val="234D64"/>
                </a:solidFill>
              </a:rPr>
              <a:t>direct control </a:t>
            </a:r>
            <a:r>
              <a:rPr lang="en-US" sz="2000" dirty="0">
                <a:solidFill>
                  <a:srgbClr val="234D64"/>
                </a:solidFill>
              </a:rPr>
              <a:t>of the </a:t>
            </a:r>
            <a:r>
              <a:rPr lang="en-US" sz="2000" dirty="0" smtClean="0">
                <a:solidFill>
                  <a:srgbClr val="234D64"/>
                </a:solidFill>
              </a:rPr>
              <a:t>school </a:t>
            </a:r>
            <a:r>
              <a:rPr lang="en-US" sz="2000" dirty="0">
                <a:solidFill>
                  <a:srgbClr val="234D64"/>
                </a:solidFill>
              </a:rPr>
              <a:t>s</a:t>
            </a:r>
            <a:r>
              <a:rPr lang="en-US" sz="2000" dirty="0" smtClean="0">
                <a:solidFill>
                  <a:srgbClr val="234D64"/>
                </a:solidFill>
              </a:rPr>
              <a:t>ystem </a:t>
            </a:r>
            <a:r>
              <a:rPr lang="en-US" sz="2000" dirty="0">
                <a:solidFill>
                  <a:srgbClr val="234D64"/>
                </a:solidFill>
              </a:rPr>
              <a:t>with regard to the use </a:t>
            </a:r>
            <a:r>
              <a:rPr lang="en-US" sz="2000" dirty="0" smtClean="0">
                <a:solidFill>
                  <a:srgbClr val="234D64"/>
                </a:solidFill>
              </a:rPr>
              <a:t>and maintenance </a:t>
            </a:r>
            <a:r>
              <a:rPr lang="en-US" sz="2000" dirty="0">
                <a:solidFill>
                  <a:srgbClr val="234D64"/>
                </a:solidFill>
              </a:rPr>
              <a:t>of education records,” </a:t>
            </a:r>
            <a:r>
              <a:rPr lang="en-US" sz="2000" dirty="0" smtClean="0">
                <a:solidFill>
                  <a:srgbClr val="234D64"/>
                </a:solidFill>
              </a:rPr>
              <a:t>typically established through a contract between the parties</a:t>
            </a:r>
          </a:p>
          <a:p>
            <a:pPr marL="285750" indent="-285750">
              <a:buFont typeface="Arial" panose="020B0604020202020204" pitchFamily="34" charset="0"/>
              <a:buChar char="•"/>
            </a:pPr>
            <a:endParaRPr lang="en-US" sz="2000" dirty="0" smtClean="0">
              <a:solidFill>
                <a:srgbClr val="234D64"/>
              </a:solidFill>
            </a:endParaRPr>
          </a:p>
          <a:p>
            <a:pPr marL="285750" indent="-285750">
              <a:buFont typeface="Arial" panose="020B0604020202020204" pitchFamily="34" charset="0"/>
              <a:buChar char="•"/>
            </a:pPr>
            <a:r>
              <a:rPr lang="en-US" sz="2000" dirty="0" smtClean="0">
                <a:solidFill>
                  <a:srgbClr val="234D64"/>
                </a:solidFill>
              </a:rPr>
              <a:t>Only use </a:t>
            </a:r>
            <a:r>
              <a:rPr lang="en-US" sz="2000" dirty="0">
                <a:solidFill>
                  <a:srgbClr val="234D64"/>
                </a:solidFill>
              </a:rPr>
              <a:t>the education records for the purposes for which the disclosure was </a:t>
            </a:r>
            <a:r>
              <a:rPr lang="en-US" sz="2000" dirty="0" smtClean="0">
                <a:solidFill>
                  <a:srgbClr val="234D64"/>
                </a:solidFill>
              </a:rPr>
              <a:t>made and may </a:t>
            </a:r>
            <a:r>
              <a:rPr lang="en-US" sz="2000" dirty="0">
                <a:solidFill>
                  <a:srgbClr val="234D64"/>
                </a:solidFill>
              </a:rPr>
              <a:t>not </a:t>
            </a:r>
            <a:r>
              <a:rPr lang="en-US" sz="2000" dirty="0" smtClean="0">
                <a:solidFill>
                  <a:srgbClr val="234D64"/>
                </a:solidFill>
              </a:rPr>
              <a:t/>
            </a:r>
            <a:br>
              <a:rPr lang="en-US" sz="2000" dirty="0" smtClean="0">
                <a:solidFill>
                  <a:srgbClr val="234D64"/>
                </a:solidFill>
              </a:rPr>
            </a:br>
            <a:r>
              <a:rPr lang="en-US" sz="2000" dirty="0" smtClean="0">
                <a:solidFill>
                  <a:srgbClr val="234D64"/>
                </a:solidFill>
              </a:rPr>
              <a:t>re-disclose </a:t>
            </a:r>
            <a:r>
              <a:rPr lang="en-US" sz="2000" dirty="0">
                <a:solidFill>
                  <a:srgbClr val="234D64"/>
                </a:solidFill>
              </a:rPr>
              <a:t>the </a:t>
            </a:r>
            <a:r>
              <a:rPr lang="en-US" sz="2000" dirty="0" smtClean="0">
                <a:solidFill>
                  <a:srgbClr val="234D64"/>
                </a:solidFill>
              </a:rPr>
              <a:t>records </a:t>
            </a:r>
            <a:r>
              <a:rPr lang="en-US" sz="2000" dirty="0">
                <a:solidFill>
                  <a:srgbClr val="234D64"/>
                </a:solidFill>
              </a:rPr>
              <a:t>to any other person </a:t>
            </a:r>
            <a:r>
              <a:rPr lang="en-US" sz="2000" dirty="0" smtClean="0">
                <a:solidFill>
                  <a:srgbClr val="234D64"/>
                </a:solidFill>
              </a:rPr>
              <a:t>or party without</a:t>
            </a:r>
            <a:r>
              <a:rPr lang="en-US" sz="2000" dirty="0" smtClean="0"/>
              <a:t> prior written consent of parents or eligible students</a:t>
            </a:r>
            <a:endParaRPr lang="en-US" sz="2000" dirty="0"/>
          </a:p>
          <a:p>
            <a:endParaRPr lang="en-US" sz="3600" dirty="0">
              <a:solidFill>
                <a:srgbClr val="234D64"/>
              </a:solidFill>
            </a:endParaRPr>
          </a:p>
        </p:txBody>
      </p:sp>
      <p:sp>
        <p:nvSpPr>
          <p:cNvPr id="8" name="TextBox 7"/>
          <p:cNvSpPr txBox="1"/>
          <p:nvPr/>
        </p:nvSpPr>
        <p:spPr>
          <a:xfrm>
            <a:off x="4698608" y="6523997"/>
            <a:ext cx="7695029" cy="307777"/>
          </a:xfrm>
          <a:prstGeom prst="rect">
            <a:avLst/>
          </a:prstGeom>
          <a:noFill/>
        </p:spPr>
        <p:txBody>
          <a:bodyPr wrap="square" rtlCol="0">
            <a:spAutoFit/>
          </a:bodyPr>
          <a:lstStyle/>
          <a:p>
            <a:r>
              <a:rPr lang="en-US" sz="1400" i="1" dirty="0" smtClean="0">
                <a:solidFill>
                  <a:srgbClr val="234D64"/>
                </a:solidFill>
              </a:rPr>
              <a:t>Adapted from  Protecting Privacy in Connected </a:t>
            </a:r>
            <a:r>
              <a:rPr lang="en-US" sz="1400" dirty="0" smtClean="0">
                <a:solidFill>
                  <a:srgbClr val="234D64"/>
                </a:solidFill>
              </a:rPr>
              <a:t>Learning Toolkit Version 2, September 2014  - CoSN</a:t>
            </a:r>
            <a:endParaRPr lang="en-US" sz="1400" dirty="0">
              <a:solidFill>
                <a:srgbClr val="234D64"/>
              </a:solidFill>
            </a:endParaRPr>
          </a:p>
        </p:txBody>
      </p:sp>
    </p:spTree>
    <p:extLst>
      <p:ext uri="{BB962C8B-B14F-4D97-AF65-F5344CB8AC3E}">
        <p14:creationId xmlns:p14="http://schemas.microsoft.com/office/powerpoint/2010/main" val="166416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3668" y="2081349"/>
            <a:ext cx="11042034" cy="523220"/>
          </a:xfrm>
          <a:prstGeom prst="rect">
            <a:avLst/>
          </a:prstGeom>
          <a:noFill/>
        </p:spPr>
        <p:txBody>
          <a:bodyPr wrap="square" rtlCol="0">
            <a:spAutoFit/>
          </a:bodyPr>
          <a:lstStyle/>
          <a:p>
            <a:r>
              <a:rPr lang="en-US" sz="2800" dirty="0" smtClean="0">
                <a:solidFill>
                  <a:srgbClr val="F79646"/>
                </a:solidFill>
              </a:rPr>
              <a:t>Disclosure of this data could occur under the School Official Exception: </a:t>
            </a:r>
            <a:endParaRPr lang="en-US" sz="2800" dirty="0">
              <a:solidFill>
                <a:srgbClr val="F7964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368661372"/>
              </p:ext>
            </p:extLst>
          </p:nvPr>
        </p:nvGraphicFramePr>
        <p:xfrm>
          <a:off x="625033" y="3142796"/>
          <a:ext cx="10537370" cy="2942316"/>
        </p:xfrm>
        <a:graphic>
          <a:graphicData uri="http://schemas.openxmlformats.org/drawingml/2006/table">
            <a:tbl>
              <a:tblPr firstRow="1" bandRow="1">
                <a:tableStyleId>{F5AB1C69-6EDB-4FF4-983F-18BD219EF322}</a:tableStyleId>
              </a:tblPr>
              <a:tblGrid>
                <a:gridCol w="2418495"/>
                <a:gridCol w="2418495"/>
                <a:gridCol w="1352925"/>
                <a:gridCol w="1033346"/>
                <a:gridCol w="1209587"/>
                <a:gridCol w="803809"/>
                <a:gridCol w="1300713"/>
              </a:tblGrid>
              <a:tr h="490386">
                <a:tc>
                  <a:txBody>
                    <a:bodyPr/>
                    <a:lstStyle/>
                    <a:p>
                      <a:pPr algn="l"/>
                      <a:r>
                        <a:rPr lang="en-US" dirty="0" smtClean="0"/>
                        <a:t>Name</a:t>
                      </a:r>
                      <a:endParaRPr lang="en-US" dirty="0"/>
                    </a:p>
                  </a:txBody>
                  <a:tcPr/>
                </a:tc>
                <a:tc>
                  <a:txBody>
                    <a:bodyPr/>
                    <a:lstStyle/>
                    <a:p>
                      <a:pPr algn="l"/>
                      <a:r>
                        <a:rPr lang="en-US" dirty="0" smtClean="0"/>
                        <a:t>Student ID</a:t>
                      </a:r>
                      <a:endParaRPr lang="en-US" dirty="0"/>
                    </a:p>
                  </a:txBody>
                  <a:tcPr/>
                </a:tc>
                <a:tc>
                  <a:txBody>
                    <a:bodyPr/>
                    <a:lstStyle/>
                    <a:p>
                      <a:r>
                        <a:rPr lang="en-US" dirty="0" smtClean="0"/>
                        <a:t>DOB</a:t>
                      </a:r>
                      <a:endParaRPr lang="en-US" dirty="0"/>
                    </a:p>
                  </a:txBody>
                  <a:tcPr/>
                </a:tc>
                <a:tc>
                  <a:txBody>
                    <a:bodyPr/>
                    <a:lstStyle/>
                    <a:p>
                      <a:r>
                        <a:rPr lang="en-US" dirty="0" smtClean="0"/>
                        <a:t>Grade</a:t>
                      </a:r>
                      <a:endParaRPr lang="en-US" dirty="0"/>
                    </a:p>
                  </a:txBody>
                  <a:tcPr/>
                </a:tc>
                <a:tc>
                  <a:txBody>
                    <a:bodyPr/>
                    <a:lstStyle/>
                    <a:p>
                      <a:r>
                        <a:rPr lang="en-US" dirty="0" smtClean="0"/>
                        <a:t>FRL Status</a:t>
                      </a:r>
                      <a:endParaRPr lang="en-US" dirty="0"/>
                    </a:p>
                  </a:txBody>
                  <a:tcPr/>
                </a:tc>
                <a:tc>
                  <a:txBody>
                    <a:bodyPr/>
                    <a:lstStyle/>
                    <a:p>
                      <a:r>
                        <a:rPr lang="en-US" dirty="0" smtClean="0"/>
                        <a:t>SPED</a:t>
                      </a:r>
                      <a:endParaRPr lang="en-US" dirty="0"/>
                    </a:p>
                  </a:txBody>
                  <a:tcPr/>
                </a:tc>
                <a:tc>
                  <a:txBody>
                    <a:bodyPr/>
                    <a:lstStyle/>
                    <a:p>
                      <a:r>
                        <a:rPr lang="en-US" dirty="0" smtClean="0"/>
                        <a:t>ELA</a:t>
                      </a:r>
                      <a:r>
                        <a:rPr lang="en-US" baseline="0" dirty="0" smtClean="0"/>
                        <a:t> 3 Level</a:t>
                      </a:r>
                      <a:endParaRPr lang="en-US" dirty="0"/>
                    </a:p>
                  </a:txBody>
                  <a:tcPr/>
                </a:tc>
              </a:tr>
              <a:tr h="490386">
                <a:tc>
                  <a:txBody>
                    <a:bodyPr/>
                    <a:lstStyle/>
                    <a:p>
                      <a:r>
                        <a:rPr lang="en-US" b="1" dirty="0" smtClean="0"/>
                        <a:t>James</a:t>
                      </a:r>
                      <a:r>
                        <a:rPr lang="en-US" b="1" baseline="0" dirty="0" smtClean="0"/>
                        <a:t> Bones</a:t>
                      </a:r>
                      <a:endParaRPr lang="en-US" b="1" dirty="0"/>
                    </a:p>
                  </a:txBody>
                  <a:tcPr/>
                </a:tc>
                <a:tc>
                  <a:txBody>
                    <a:bodyPr/>
                    <a:lstStyle/>
                    <a:p>
                      <a:r>
                        <a:rPr lang="en-US" dirty="0" smtClean="0"/>
                        <a:t>246813579</a:t>
                      </a:r>
                      <a:endParaRPr lang="en-US" b="0" dirty="0"/>
                    </a:p>
                  </a:txBody>
                  <a:tcPr/>
                </a:tc>
                <a:tc>
                  <a:txBody>
                    <a:bodyPr/>
                    <a:lstStyle/>
                    <a:p>
                      <a:r>
                        <a:rPr lang="en-US" dirty="0" smtClean="0"/>
                        <a:t>5/23/2007</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r>
                        <a:rPr lang="en-US" dirty="0" smtClean="0"/>
                        <a:t>No</a:t>
                      </a:r>
                      <a:endParaRPr lang="en-US" dirty="0"/>
                    </a:p>
                  </a:txBody>
                  <a:tcPr/>
                </a:tc>
                <a:tc>
                  <a:txBody>
                    <a:bodyPr/>
                    <a:lstStyle/>
                    <a:p>
                      <a:r>
                        <a:rPr lang="en-US" dirty="0" smtClean="0"/>
                        <a:t>Level 4</a:t>
                      </a:r>
                      <a:endParaRPr lang="en-US" dirty="0"/>
                    </a:p>
                  </a:txBody>
                  <a:tcPr/>
                </a:tc>
              </a:tr>
              <a:tr h="490386">
                <a:tc>
                  <a:txBody>
                    <a:bodyPr/>
                    <a:lstStyle/>
                    <a:p>
                      <a:r>
                        <a:rPr lang="en-US" b="1" dirty="0" smtClean="0"/>
                        <a:t>Joseph</a:t>
                      </a:r>
                      <a:r>
                        <a:rPr lang="en-US" b="1" baseline="0" dirty="0" smtClean="0"/>
                        <a:t> Smith</a:t>
                      </a:r>
                      <a:endParaRPr lang="en-US" b="1" dirty="0"/>
                    </a:p>
                  </a:txBody>
                  <a:tcPr>
                    <a:solidFill>
                      <a:srgbClr val="FAB882"/>
                    </a:solidFill>
                  </a:tcPr>
                </a:tc>
                <a:tc>
                  <a:txBody>
                    <a:bodyPr/>
                    <a:lstStyle/>
                    <a:p>
                      <a:r>
                        <a:rPr lang="en-US" dirty="0" smtClean="0"/>
                        <a:t>987654320</a:t>
                      </a:r>
                      <a:endParaRPr lang="en-US" b="0" dirty="0"/>
                    </a:p>
                  </a:txBody>
                  <a:tcPr>
                    <a:solidFill>
                      <a:srgbClr val="FAB882"/>
                    </a:solidFill>
                  </a:tcPr>
                </a:tc>
                <a:tc>
                  <a:txBody>
                    <a:bodyPr/>
                    <a:lstStyle/>
                    <a:p>
                      <a:r>
                        <a:rPr lang="en-US" dirty="0" smtClean="0"/>
                        <a:t>2/1/2007</a:t>
                      </a:r>
                      <a:endParaRPr lang="en-US" dirty="0"/>
                    </a:p>
                  </a:txBody>
                  <a:tcPr>
                    <a:solidFill>
                      <a:srgbClr val="FAB882"/>
                    </a:solidFill>
                  </a:tcPr>
                </a:tc>
                <a:tc>
                  <a:txBody>
                    <a:bodyPr/>
                    <a:lstStyle/>
                    <a:p>
                      <a:r>
                        <a:rPr lang="en-US" dirty="0" smtClean="0"/>
                        <a:t>4</a:t>
                      </a:r>
                      <a:endParaRPr lang="en-US" dirty="0"/>
                    </a:p>
                  </a:txBody>
                  <a:tcPr>
                    <a:solidFill>
                      <a:srgbClr val="FAB882"/>
                    </a:solidFill>
                  </a:tcPr>
                </a:tc>
                <a:tc>
                  <a:txBody>
                    <a:bodyPr/>
                    <a:lstStyle/>
                    <a:p>
                      <a:r>
                        <a:rPr lang="en-US" dirty="0" smtClean="0"/>
                        <a:t>Free</a:t>
                      </a:r>
                      <a:endParaRPr lang="en-US" dirty="0"/>
                    </a:p>
                  </a:txBody>
                  <a:tcPr>
                    <a:solidFill>
                      <a:srgbClr val="FAB882"/>
                    </a:solidFill>
                  </a:tcPr>
                </a:tc>
                <a:tc>
                  <a:txBody>
                    <a:bodyPr/>
                    <a:lstStyle/>
                    <a:p>
                      <a:r>
                        <a:rPr lang="en-US" dirty="0" smtClean="0"/>
                        <a:t>No</a:t>
                      </a:r>
                      <a:endParaRPr lang="en-US" dirty="0"/>
                    </a:p>
                  </a:txBody>
                  <a:tcPr>
                    <a:solidFill>
                      <a:srgbClr val="FAB882"/>
                    </a:solidFill>
                  </a:tcPr>
                </a:tc>
                <a:tc>
                  <a:txBody>
                    <a:bodyPr/>
                    <a:lstStyle/>
                    <a:p>
                      <a:r>
                        <a:rPr lang="en-US" dirty="0" smtClean="0"/>
                        <a:t>Level 3</a:t>
                      </a:r>
                      <a:endParaRPr lang="en-US" dirty="0"/>
                    </a:p>
                  </a:txBody>
                  <a:tcPr>
                    <a:solidFill>
                      <a:srgbClr val="FAB882"/>
                    </a:solidFill>
                  </a:tcPr>
                </a:tc>
              </a:tr>
              <a:tr h="490386">
                <a:tc>
                  <a:txBody>
                    <a:bodyPr/>
                    <a:lstStyle/>
                    <a:p>
                      <a:r>
                        <a:rPr lang="en-US" b="1" dirty="0" smtClean="0"/>
                        <a:t>Leia</a:t>
                      </a:r>
                      <a:r>
                        <a:rPr lang="en-US" b="1" baseline="0" dirty="0" smtClean="0"/>
                        <a:t> Kenobi</a:t>
                      </a:r>
                      <a:endParaRPr lang="en-US" b="1" dirty="0"/>
                    </a:p>
                  </a:txBody>
                  <a:tcPr/>
                </a:tc>
                <a:tc>
                  <a:txBody>
                    <a:bodyPr/>
                    <a:lstStyle/>
                    <a:p>
                      <a:r>
                        <a:rPr lang="en-US" dirty="0" smtClean="0"/>
                        <a:t>371503715</a:t>
                      </a:r>
                      <a:endParaRPr lang="en-US" b="0" dirty="0"/>
                    </a:p>
                  </a:txBody>
                  <a:tcPr/>
                </a:tc>
                <a:tc>
                  <a:txBody>
                    <a:bodyPr/>
                    <a:lstStyle/>
                    <a:p>
                      <a:r>
                        <a:rPr lang="en-US" dirty="0" smtClean="0"/>
                        <a:t>11/18/2007</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r>
                        <a:rPr lang="en-US" dirty="0" smtClean="0"/>
                        <a:t>Yes</a:t>
                      </a:r>
                      <a:endParaRPr lang="en-US" dirty="0"/>
                    </a:p>
                  </a:txBody>
                  <a:tcPr/>
                </a:tc>
                <a:tc>
                  <a:txBody>
                    <a:bodyPr/>
                    <a:lstStyle/>
                    <a:p>
                      <a:r>
                        <a:rPr lang="en-US" dirty="0" smtClean="0"/>
                        <a:t>Level</a:t>
                      </a:r>
                      <a:r>
                        <a:rPr lang="en-US" baseline="0" dirty="0" smtClean="0"/>
                        <a:t> 3</a:t>
                      </a:r>
                      <a:endParaRPr lang="en-US" dirty="0"/>
                    </a:p>
                  </a:txBody>
                  <a:tcPr/>
                </a:tc>
              </a:tr>
              <a:tr h="490386">
                <a:tc>
                  <a:txBody>
                    <a:bodyPr/>
                    <a:lstStyle/>
                    <a:p>
                      <a:r>
                        <a:rPr lang="en-US" b="1" dirty="0" smtClean="0"/>
                        <a:t>Mary</a:t>
                      </a:r>
                      <a:r>
                        <a:rPr lang="en-US" b="1" baseline="0" dirty="0" smtClean="0"/>
                        <a:t> Jones</a:t>
                      </a:r>
                      <a:endParaRPr lang="en-US" b="1" dirty="0"/>
                    </a:p>
                  </a:txBody>
                  <a:tcPr>
                    <a:solidFill>
                      <a:srgbClr val="FAB882"/>
                    </a:solidFill>
                  </a:tcPr>
                </a:tc>
                <a:tc>
                  <a:txBody>
                    <a:bodyPr/>
                    <a:lstStyle/>
                    <a:p>
                      <a:r>
                        <a:rPr lang="en-US" dirty="0" smtClean="0"/>
                        <a:t>987654310</a:t>
                      </a:r>
                      <a:endParaRPr lang="en-US" b="0" dirty="0"/>
                    </a:p>
                  </a:txBody>
                  <a:tcPr>
                    <a:solidFill>
                      <a:srgbClr val="FAB882"/>
                    </a:solidFill>
                  </a:tcPr>
                </a:tc>
                <a:tc>
                  <a:txBody>
                    <a:bodyPr/>
                    <a:lstStyle/>
                    <a:p>
                      <a:r>
                        <a:rPr lang="en-US" dirty="0" smtClean="0"/>
                        <a:t>7/4/2007</a:t>
                      </a:r>
                      <a:endParaRPr lang="en-US" dirty="0"/>
                    </a:p>
                  </a:txBody>
                  <a:tcPr>
                    <a:solidFill>
                      <a:srgbClr val="FAB882"/>
                    </a:solidFill>
                  </a:tcPr>
                </a:tc>
                <a:tc>
                  <a:txBody>
                    <a:bodyPr/>
                    <a:lstStyle/>
                    <a:p>
                      <a:r>
                        <a:rPr lang="en-US" dirty="0" smtClean="0"/>
                        <a:t>4</a:t>
                      </a:r>
                      <a:endParaRPr lang="en-US" dirty="0"/>
                    </a:p>
                  </a:txBody>
                  <a:tcPr>
                    <a:solidFill>
                      <a:srgbClr val="FAB882"/>
                    </a:solidFill>
                  </a:tcPr>
                </a:tc>
                <a:tc>
                  <a:txBody>
                    <a:bodyPr/>
                    <a:lstStyle/>
                    <a:p>
                      <a:endParaRPr lang="en-US" dirty="0"/>
                    </a:p>
                  </a:txBody>
                  <a:tcPr>
                    <a:solidFill>
                      <a:srgbClr val="FAB882"/>
                    </a:solidFill>
                  </a:tcPr>
                </a:tc>
                <a:tc>
                  <a:txBody>
                    <a:bodyPr/>
                    <a:lstStyle/>
                    <a:p>
                      <a:r>
                        <a:rPr lang="en-US" dirty="0" smtClean="0"/>
                        <a:t>Yes</a:t>
                      </a:r>
                      <a:endParaRPr lang="en-US" dirty="0"/>
                    </a:p>
                  </a:txBody>
                  <a:tcPr>
                    <a:solidFill>
                      <a:srgbClr val="FAB882"/>
                    </a:solidFill>
                  </a:tcPr>
                </a:tc>
                <a:tc>
                  <a:txBody>
                    <a:bodyPr/>
                    <a:lstStyle/>
                    <a:p>
                      <a:r>
                        <a:rPr lang="en-US" dirty="0" smtClean="0"/>
                        <a:t>Level 2</a:t>
                      </a:r>
                      <a:endParaRPr lang="en-US" dirty="0"/>
                    </a:p>
                  </a:txBody>
                  <a:tcPr>
                    <a:solidFill>
                      <a:srgbClr val="FAB882"/>
                    </a:solidFill>
                  </a:tcPr>
                </a:tc>
              </a:tr>
              <a:tr h="490386">
                <a:tc>
                  <a:txBody>
                    <a:bodyPr/>
                    <a:lstStyle/>
                    <a:p>
                      <a:r>
                        <a:rPr lang="en-US" b="1" dirty="0" smtClean="0"/>
                        <a:t>Nicole Hubman</a:t>
                      </a:r>
                      <a:endParaRPr lang="en-US" b="1" dirty="0"/>
                    </a:p>
                  </a:txBody>
                  <a:tcPr/>
                </a:tc>
                <a:tc>
                  <a:txBody>
                    <a:bodyPr/>
                    <a:lstStyle/>
                    <a:p>
                      <a:r>
                        <a:rPr lang="en-US" dirty="0" smtClean="0"/>
                        <a:t>517316384</a:t>
                      </a:r>
                      <a:endParaRPr lang="en-US" b="0" dirty="0" smtClean="0"/>
                    </a:p>
                  </a:txBody>
                  <a:tcPr/>
                </a:tc>
                <a:tc>
                  <a:txBody>
                    <a:bodyPr/>
                    <a:lstStyle/>
                    <a:p>
                      <a:r>
                        <a:rPr lang="en-US" dirty="0" smtClean="0"/>
                        <a:t>8/4/2007</a:t>
                      </a:r>
                      <a:endParaRPr lang="en-US" dirty="0"/>
                    </a:p>
                  </a:txBody>
                  <a:tcPr/>
                </a:tc>
                <a:tc>
                  <a:txBody>
                    <a:bodyPr/>
                    <a:lstStyle/>
                    <a:p>
                      <a:r>
                        <a:rPr lang="en-US" dirty="0" smtClean="0"/>
                        <a:t>4</a:t>
                      </a:r>
                      <a:endParaRPr lang="en-US" dirty="0"/>
                    </a:p>
                  </a:txBody>
                  <a:tcPr/>
                </a:tc>
                <a:tc>
                  <a:txBody>
                    <a:bodyPr/>
                    <a:lstStyle/>
                    <a:p>
                      <a:r>
                        <a:rPr lang="en-US" dirty="0" smtClean="0"/>
                        <a:t>Reduced</a:t>
                      </a:r>
                      <a:endParaRPr lang="en-US" dirty="0"/>
                    </a:p>
                  </a:txBody>
                  <a:tcPr/>
                </a:tc>
                <a:tc>
                  <a:txBody>
                    <a:bodyPr/>
                    <a:lstStyle/>
                    <a:p>
                      <a:r>
                        <a:rPr lang="en-US" dirty="0" smtClean="0"/>
                        <a:t>No</a:t>
                      </a:r>
                      <a:endParaRPr lang="en-US" dirty="0"/>
                    </a:p>
                  </a:txBody>
                  <a:tcPr/>
                </a:tc>
                <a:tc>
                  <a:txBody>
                    <a:bodyPr/>
                    <a:lstStyle/>
                    <a:p>
                      <a:r>
                        <a:rPr lang="en-US" dirty="0" smtClean="0"/>
                        <a:t>Level 2</a:t>
                      </a:r>
                      <a:endParaRPr lang="en-US" dirty="0"/>
                    </a:p>
                  </a:txBody>
                  <a:tcPr/>
                </a:tc>
              </a:tr>
            </a:tbl>
          </a:graphicData>
        </a:graphic>
      </p:graphicFrame>
      <p:sp>
        <p:nvSpPr>
          <p:cNvPr id="5" name="Title 4"/>
          <p:cNvSpPr>
            <a:spLocks noGrp="1"/>
          </p:cNvSpPr>
          <p:nvPr>
            <p:ph type="title"/>
          </p:nvPr>
        </p:nvSpPr>
        <p:spPr>
          <a:xfrm>
            <a:off x="2056329" y="458676"/>
            <a:ext cx="8697686" cy="1325563"/>
          </a:xfrm>
        </p:spPr>
        <p:txBody>
          <a:bodyPr/>
          <a:lstStyle/>
          <a:p>
            <a:r>
              <a:rPr lang="en-US" dirty="0" smtClean="0"/>
              <a:t>Example: School Official Exception</a:t>
            </a:r>
            <a:endParaRPr lang="en-US" dirty="0"/>
          </a:p>
        </p:txBody>
      </p:sp>
    </p:spTree>
    <p:extLst>
      <p:ext uri="{BB962C8B-B14F-4D97-AF65-F5344CB8AC3E}">
        <p14:creationId xmlns:p14="http://schemas.microsoft.com/office/powerpoint/2010/main" val="1802135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FERPA Exceptions</a:t>
            </a:r>
            <a:endParaRPr lang="en-US" dirty="0"/>
          </a:p>
        </p:txBody>
      </p:sp>
      <p:sp>
        <p:nvSpPr>
          <p:cNvPr id="4" name="TextBox 3"/>
          <p:cNvSpPr txBox="1"/>
          <p:nvPr/>
        </p:nvSpPr>
        <p:spPr>
          <a:xfrm>
            <a:off x="435798" y="1858277"/>
            <a:ext cx="11305514" cy="5047536"/>
          </a:xfrm>
          <a:prstGeom prst="rect">
            <a:avLst/>
          </a:prstGeom>
          <a:noFill/>
        </p:spPr>
        <p:txBody>
          <a:bodyPr wrap="square" rtlCol="0">
            <a:spAutoFit/>
          </a:bodyPr>
          <a:lstStyle/>
          <a:p>
            <a:r>
              <a:rPr lang="en-US" sz="2800" dirty="0" smtClean="0">
                <a:solidFill>
                  <a:srgbClr val="F79646"/>
                </a:solidFill>
              </a:rPr>
              <a:t>Two more exceptions to FERPA PII disclosure restrictions are:</a:t>
            </a:r>
            <a:endParaRPr lang="en-US" sz="2800" dirty="0">
              <a:solidFill>
                <a:srgbClr val="F79646"/>
              </a:solidFill>
            </a:endParaRPr>
          </a:p>
          <a:p>
            <a:endParaRPr lang="en-US" sz="2800" b="1" dirty="0" smtClean="0">
              <a:solidFill>
                <a:srgbClr val="F79646"/>
              </a:solidFill>
            </a:endParaRPr>
          </a:p>
          <a:p>
            <a:pPr marL="285750" indent="-285750">
              <a:buFont typeface="Arial" panose="020B0604020202020204" pitchFamily="34" charset="0"/>
              <a:buChar char="•"/>
            </a:pPr>
            <a:r>
              <a:rPr lang="en-US" sz="2800" dirty="0" smtClean="0">
                <a:solidFill>
                  <a:srgbClr val="234D64"/>
                </a:solidFill>
              </a:rPr>
              <a:t>Studies</a:t>
            </a:r>
          </a:p>
          <a:p>
            <a:pPr marL="742950" lvl="1" indent="-285750">
              <a:buFont typeface="Arial" panose="020B0604020202020204" pitchFamily="34" charset="0"/>
              <a:buChar char="•"/>
            </a:pPr>
            <a:r>
              <a:rPr lang="en-US" sz="2400" dirty="0" smtClean="0"/>
              <a:t>Developing</a:t>
            </a:r>
            <a:r>
              <a:rPr lang="en-US" sz="2400" dirty="0"/>
              <a:t>, validating or administering predictive </a:t>
            </a:r>
            <a:r>
              <a:rPr lang="en-US" sz="2400" dirty="0" smtClean="0"/>
              <a:t>tests</a:t>
            </a:r>
          </a:p>
          <a:p>
            <a:pPr marL="742950" lvl="1" indent="-285750">
              <a:buFont typeface="Arial" panose="020B0604020202020204" pitchFamily="34" charset="0"/>
              <a:buChar char="•"/>
            </a:pPr>
            <a:r>
              <a:rPr lang="en-US" sz="2400" dirty="0" smtClean="0"/>
              <a:t>Administering </a:t>
            </a:r>
            <a:r>
              <a:rPr lang="en-US" sz="2400" dirty="0"/>
              <a:t>student aid programs</a:t>
            </a:r>
            <a:endParaRPr lang="en-US" sz="2400" b="1" dirty="0" smtClean="0">
              <a:solidFill>
                <a:srgbClr val="234D64"/>
              </a:solidFill>
            </a:endParaRPr>
          </a:p>
          <a:p>
            <a:pPr marL="800100" lvl="1" indent="-342900">
              <a:buFont typeface="Arial" panose="020B0604020202020204" pitchFamily="34" charset="0"/>
              <a:buChar char="•"/>
            </a:pPr>
            <a:r>
              <a:rPr lang="en-US" sz="2400" dirty="0" smtClean="0"/>
              <a:t>Improving instruction</a:t>
            </a:r>
          </a:p>
          <a:p>
            <a:pPr marL="800100" lvl="1" indent="-342900">
              <a:buFont typeface="Arial" panose="020B0604020202020204" pitchFamily="34" charset="0"/>
              <a:buChar char="•"/>
            </a:pPr>
            <a:endParaRPr lang="en-US" sz="3600" b="1" dirty="0">
              <a:solidFill>
                <a:srgbClr val="234D64"/>
              </a:solidFill>
            </a:endParaRPr>
          </a:p>
          <a:p>
            <a:pPr marL="285750" indent="-285750">
              <a:buFont typeface="Arial" panose="020B0604020202020204" pitchFamily="34" charset="0"/>
              <a:buChar char="•"/>
            </a:pPr>
            <a:r>
              <a:rPr lang="en-US" sz="2800" dirty="0" smtClean="0">
                <a:solidFill>
                  <a:srgbClr val="234D64"/>
                </a:solidFill>
              </a:rPr>
              <a:t>Audits or </a:t>
            </a:r>
            <a:r>
              <a:rPr lang="en-US" sz="2800" dirty="0">
                <a:solidFill>
                  <a:srgbClr val="234D64"/>
                </a:solidFill>
              </a:rPr>
              <a:t>E</a:t>
            </a:r>
            <a:r>
              <a:rPr lang="en-US" sz="2800" dirty="0" smtClean="0">
                <a:solidFill>
                  <a:srgbClr val="234D64"/>
                </a:solidFill>
              </a:rPr>
              <a:t>valuations</a:t>
            </a:r>
          </a:p>
          <a:p>
            <a:pPr marL="742950" lvl="1" indent="-285750">
              <a:buFont typeface="Arial" panose="020B0604020202020204" pitchFamily="34" charset="0"/>
              <a:buChar char="•"/>
            </a:pPr>
            <a:r>
              <a:rPr lang="en-US" sz="2400" dirty="0" smtClean="0">
                <a:solidFill>
                  <a:srgbClr val="234D64"/>
                </a:solidFill>
              </a:rPr>
              <a:t>Audits </a:t>
            </a:r>
            <a:r>
              <a:rPr lang="en-US" sz="2400" dirty="0">
                <a:solidFill>
                  <a:srgbClr val="234D64"/>
                </a:solidFill>
              </a:rPr>
              <a:t>or e</a:t>
            </a:r>
            <a:r>
              <a:rPr lang="en-US" sz="2400" dirty="0" smtClean="0">
                <a:solidFill>
                  <a:srgbClr val="234D64"/>
                </a:solidFill>
              </a:rPr>
              <a:t>valuations of Federal or State-supported </a:t>
            </a:r>
            <a:r>
              <a:rPr lang="en-US" sz="2400" dirty="0">
                <a:solidFill>
                  <a:srgbClr val="234D64"/>
                </a:solidFill>
              </a:rPr>
              <a:t>e</a:t>
            </a:r>
            <a:r>
              <a:rPr lang="en-US" sz="2400" dirty="0" smtClean="0">
                <a:solidFill>
                  <a:srgbClr val="234D64"/>
                </a:solidFill>
              </a:rPr>
              <a:t>ducation programs</a:t>
            </a:r>
          </a:p>
          <a:p>
            <a:pPr marL="742950" lvl="1" indent="-285750">
              <a:buFont typeface="Arial" panose="020B0604020202020204" pitchFamily="34" charset="0"/>
              <a:buChar char="•"/>
            </a:pPr>
            <a:r>
              <a:rPr lang="en-US" sz="2400" dirty="0" smtClean="0">
                <a:solidFill>
                  <a:srgbClr val="234D64"/>
                </a:solidFill>
              </a:rPr>
              <a:t>Enforcement or compliance with Federal legal requirements related to the program</a:t>
            </a:r>
          </a:p>
          <a:p>
            <a:pPr marL="285750" indent="-285750">
              <a:buFont typeface="Arial" panose="020B0604020202020204" pitchFamily="34" charset="0"/>
              <a:buChar char="•"/>
            </a:pPr>
            <a:endParaRPr lang="en-US" sz="3600" b="1" dirty="0">
              <a:solidFill>
                <a:srgbClr val="234D64"/>
              </a:solidFill>
            </a:endParaRPr>
          </a:p>
          <a:p>
            <a:endParaRPr lang="en-US" dirty="0"/>
          </a:p>
        </p:txBody>
      </p:sp>
    </p:spTree>
    <p:extLst>
      <p:ext uri="{BB962C8B-B14F-4D97-AF65-F5344CB8AC3E}">
        <p14:creationId xmlns:p14="http://schemas.microsoft.com/office/powerpoint/2010/main" val="3827909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9378" y="1921246"/>
            <a:ext cx="5510672" cy="2246769"/>
          </a:xfrm>
          <a:prstGeom prst="rect">
            <a:avLst/>
          </a:prstGeom>
        </p:spPr>
        <p:txBody>
          <a:bodyPr wrap="square">
            <a:spAutoFit/>
          </a:bodyPr>
          <a:lstStyle/>
          <a:p>
            <a:r>
              <a:rPr lang="en-US" sz="3200" b="1" dirty="0" smtClean="0">
                <a:solidFill>
                  <a:srgbClr val="F79646"/>
                </a:solidFill>
              </a:rPr>
              <a:t>Yes</a:t>
            </a:r>
            <a:r>
              <a:rPr lang="en-US" sz="2400" b="1" dirty="0" smtClean="0">
                <a:solidFill>
                  <a:srgbClr val="F79646"/>
                </a:solidFill>
              </a:rPr>
              <a:t> </a:t>
            </a:r>
            <a:r>
              <a:rPr lang="en-US" sz="2400" b="1" dirty="0" smtClean="0">
                <a:solidFill>
                  <a:schemeClr val="accent1">
                    <a:lumMod val="75000"/>
                  </a:schemeClr>
                </a:solidFill>
              </a:rPr>
              <a:t>…</a:t>
            </a:r>
            <a:r>
              <a:rPr lang="en-US" sz="2400" dirty="0" smtClean="0"/>
              <a:t>if it cannot </a:t>
            </a:r>
            <a:r>
              <a:rPr lang="en-US" sz="2400" dirty="0"/>
              <a:t>be used to gain access to education </a:t>
            </a:r>
            <a:r>
              <a:rPr lang="en-US" sz="2400" dirty="0" smtClean="0"/>
              <a:t>records without the use of other factors to authenticate the user’s identity, such as a password or PIN.</a:t>
            </a:r>
          </a:p>
          <a:p>
            <a:endParaRPr lang="en-US" dirty="0"/>
          </a:p>
          <a:p>
            <a:endParaRPr lang="en-US" dirty="0"/>
          </a:p>
        </p:txBody>
      </p:sp>
      <p:sp>
        <p:nvSpPr>
          <p:cNvPr id="5" name="TextBox 4"/>
          <p:cNvSpPr txBox="1"/>
          <p:nvPr/>
        </p:nvSpPr>
        <p:spPr>
          <a:xfrm>
            <a:off x="519377" y="4225719"/>
            <a:ext cx="5386123" cy="2215991"/>
          </a:xfrm>
          <a:prstGeom prst="rect">
            <a:avLst/>
          </a:prstGeom>
          <a:solidFill>
            <a:schemeClr val="accent3">
              <a:lumMod val="60000"/>
              <a:lumOff val="40000"/>
            </a:schemeClr>
          </a:solidFill>
        </p:spPr>
        <p:txBody>
          <a:bodyPr wrap="square" rtlCol="0">
            <a:spAutoFit/>
          </a:bodyPr>
          <a:lstStyle/>
          <a:p>
            <a:r>
              <a:rPr lang="en-US" sz="2400" b="1" i="1" dirty="0" smtClean="0">
                <a:solidFill>
                  <a:srgbClr val="234D64"/>
                </a:solidFill>
              </a:rPr>
              <a:t>Note:  </a:t>
            </a:r>
            <a:r>
              <a:rPr lang="en-US" sz="2400" i="1" dirty="0" smtClean="0"/>
              <a:t>Opt out rights cannot </a:t>
            </a:r>
            <a:r>
              <a:rPr lang="en-US" sz="2400" i="1" dirty="0"/>
              <a:t>be used to prevent a </a:t>
            </a:r>
            <a:r>
              <a:rPr lang="en-US" sz="2400" i="1" dirty="0" smtClean="0"/>
              <a:t>requirement to display a Student </a:t>
            </a:r>
            <a:r>
              <a:rPr lang="en-US" sz="2400" i="1" dirty="0"/>
              <a:t>ID card or badge that contains </a:t>
            </a:r>
            <a:r>
              <a:rPr lang="en-US" sz="2400" i="1" dirty="0" smtClean="0"/>
              <a:t>information </a:t>
            </a:r>
            <a:r>
              <a:rPr lang="en-US" sz="2400" i="1" dirty="0"/>
              <a:t>properly designated as directory information.</a:t>
            </a:r>
          </a:p>
          <a:p>
            <a:endParaRPr lang="en-US" dirty="0"/>
          </a:p>
        </p:txBody>
      </p:sp>
      <p:sp>
        <p:nvSpPr>
          <p:cNvPr id="2" name="Title 1"/>
          <p:cNvSpPr>
            <a:spLocks noGrp="1"/>
          </p:cNvSpPr>
          <p:nvPr>
            <p:ph type="title"/>
          </p:nvPr>
        </p:nvSpPr>
        <p:spPr>
          <a:xfrm>
            <a:off x="1974355" y="435918"/>
            <a:ext cx="9708129" cy="1325563"/>
          </a:xfrm>
        </p:spPr>
        <p:txBody>
          <a:bodyPr>
            <a:normAutofit/>
          </a:bodyPr>
          <a:lstStyle/>
          <a:p>
            <a:r>
              <a:rPr lang="en-US" sz="4200" dirty="0" smtClean="0"/>
              <a:t>Can a Student ID be Directory </a:t>
            </a:r>
            <a:r>
              <a:rPr lang="en-US" sz="4200" dirty="0"/>
              <a:t>I</a:t>
            </a:r>
            <a:r>
              <a:rPr lang="en-US" sz="4200" dirty="0" smtClean="0"/>
              <a:t>nformation? </a:t>
            </a:r>
            <a:endParaRPr lang="en-US" sz="4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7104" y="2451100"/>
            <a:ext cx="5422700" cy="3314700"/>
          </a:xfrm>
          <a:prstGeom prst="rect">
            <a:avLst/>
          </a:prstGeom>
        </p:spPr>
      </p:pic>
    </p:spTree>
    <p:extLst>
      <p:ext uri="{BB962C8B-B14F-4D97-AF65-F5344CB8AC3E}">
        <p14:creationId xmlns:p14="http://schemas.microsoft.com/office/powerpoint/2010/main" val="2409437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1492249"/>
            <a:ext cx="8890000" cy="5256872"/>
          </a:xfrm>
          <a:prstGeom prst="rect">
            <a:avLst/>
          </a:prstGeom>
          <a:ln>
            <a:solidFill>
              <a:schemeClr val="accent3"/>
            </a:solidFill>
          </a:ln>
        </p:spPr>
      </p:pic>
    </p:spTree>
    <p:extLst>
      <p:ext uri="{BB962C8B-B14F-4D97-AF65-F5344CB8AC3E}">
        <p14:creationId xmlns:p14="http://schemas.microsoft.com/office/powerpoint/2010/main" val="2555301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285" y="365126"/>
            <a:ext cx="9603762" cy="1325563"/>
          </a:xfrm>
        </p:spPr>
        <p:txBody>
          <a:bodyPr>
            <a:normAutofit/>
          </a:bodyPr>
          <a:lstStyle/>
          <a:p>
            <a:r>
              <a:rPr lang="en-US" sz="3600" dirty="0" smtClean="0"/>
              <a:t>Children’s Online Privacy Protection Act - COPPA</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79708498"/>
              </p:ext>
            </p:extLst>
          </p:nvPr>
        </p:nvGraphicFramePr>
        <p:xfrm>
          <a:off x="491319" y="1988905"/>
          <a:ext cx="11218460" cy="4452837"/>
        </p:xfrm>
        <a:graphic>
          <a:graphicData uri="http://schemas.openxmlformats.org/drawingml/2006/table">
            <a:tbl>
              <a:tblPr firstRow="1" bandRow="1">
                <a:tableStyleId>{C4B1156A-380E-4F78-BDF5-A606A8083BF9}</a:tableStyleId>
              </a:tblPr>
              <a:tblGrid>
                <a:gridCol w="2461262"/>
                <a:gridCol w="8757198"/>
              </a:tblGrid>
              <a:tr h="1096010">
                <a:tc>
                  <a:txBody>
                    <a:bodyPr/>
                    <a:lstStyle/>
                    <a:p>
                      <a:pPr algn="l"/>
                      <a:r>
                        <a:rPr lang="en-US" sz="2400" b="0" dirty="0" smtClean="0"/>
                        <a:t>Background</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c>
                  <a:txBody>
                    <a:bodyPr/>
                    <a:lstStyle/>
                    <a:p>
                      <a:r>
                        <a:rPr lang="en-US" sz="1800" b="0" i="0" kern="1200" dirty="0" smtClean="0">
                          <a:solidFill>
                            <a:schemeClr val="tx1"/>
                          </a:solidFill>
                          <a:effectLst/>
                          <a:latin typeface="+mn-lt"/>
                          <a:ea typeface="+mn-ea"/>
                          <a:cs typeface="+mn-cs"/>
                        </a:rPr>
                        <a:t>Enforced</a:t>
                      </a:r>
                      <a:r>
                        <a:rPr lang="en-US" sz="1800" b="0" i="0" kern="1200" baseline="0" dirty="0" smtClean="0">
                          <a:solidFill>
                            <a:schemeClr val="tx1"/>
                          </a:solidFill>
                          <a:effectLst/>
                          <a:latin typeface="+mn-lt"/>
                          <a:ea typeface="+mn-ea"/>
                          <a:cs typeface="+mn-cs"/>
                        </a:rPr>
                        <a:t> </a:t>
                      </a:r>
                      <a:r>
                        <a:rPr lang="en-US" sz="1800" b="0" i="0" kern="1200" dirty="0" smtClean="0">
                          <a:solidFill>
                            <a:schemeClr val="tx1"/>
                          </a:solidFill>
                          <a:effectLst/>
                          <a:latin typeface="+mn-lt"/>
                          <a:ea typeface="+mn-ea"/>
                          <a:cs typeface="+mn-cs"/>
                        </a:rPr>
                        <a:t>by the Federal Trade Commission</a:t>
                      </a:r>
                      <a:r>
                        <a:rPr lang="en-US" sz="1800" b="0" i="0" kern="1200" baseline="0" dirty="0" smtClean="0">
                          <a:solidFill>
                            <a:schemeClr val="tx1"/>
                          </a:solidFill>
                          <a:effectLst/>
                          <a:latin typeface="+mn-lt"/>
                          <a:ea typeface="+mn-ea"/>
                          <a:cs typeface="+mn-cs"/>
                        </a:rPr>
                        <a:t> since 2000 to give parents control over information collected from young children online </a:t>
                      </a:r>
                      <a:endParaRPr lang="en-US"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r>
              <a:tr h="628005">
                <a:tc>
                  <a:txBody>
                    <a:bodyPr/>
                    <a:lstStyle/>
                    <a:p>
                      <a:pPr algn="l"/>
                      <a:r>
                        <a:rPr lang="en-US" sz="2400" dirty="0" smtClean="0"/>
                        <a:t>Applies</a:t>
                      </a:r>
                      <a:r>
                        <a:rPr lang="en-US" sz="2400" baseline="0" dirty="0" smtClean="0"/>
                        <a:t> To</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i="0" kern="1200" dirty="0" smtClean="0">
                          <a:solidFill>
                            <a:schemeClr val="tx1"/>
                          </a:solidFill>
                          <a:effectLst/>
                          <a:latin typeface="+mn-lt"/>
                          <a:ea typeface="+mn-ea"/>
                          <a:cs typeface="+mn-cs"/>
                        </a:rPr>
                        <a:t>Operators of websites,</a:t>
                      </a:r>
                      <a:r>
                        <a:rPr lang="en-US" sz="1800" b="0" i="0" kern="1200" baseline="0" dirty="0" smtClean="0">
                          <a:solidFill>
                            <a:schemeClr val="tx1"/>
                          </a:solidFill>
                          <a:effectLst/>
                          <a:latin typeface="+mn-lt"/>
                          <a:ea typeface="+mn-ea"/>
                          <a:cs typeface="+mn-cs"/>
                        </a:rPr>
                        <a:t> </a:t>
                      </a:r>
                      <a:r>
                        <a:rPr lang="en-US" sz="1800" b="0" i="0" kern="1200" dirty="0" smtClean="0">
                          <a:solidFill>
                            <a:schemeClr val="tx1"/>
                          </a:solidFill>
                          <a:effectLst/>
                          <a:latin typeface="+mn-lt"/>
                          <a:ea typeface="+mn-ea"/>
                          <a:cs typeface="+mn-cs"/>
                        </a:rPr>
                        <a:t>online services and mobile applications</a:t>
                      </a:r>
                      <a:endParaRPr lang="en-US"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96010">
                <a:tc>
                  <a:txBody>
                    <a:bodyPr/>
                    <a:lstStyle/>
                    <a:p>
                      <a:pPr algn="l"/>
                      <a:r>
                        <a:rPr lang="en-US" sz="2400" dirty="0" smtClean="0"/>
                        <a:t>Key</a:t>
                      </a:r>
                      <a:r>
                        <a:rPr lang="en-US" sz="2400" baseline="0" dirty="0" smtClean="0"/>
                        <a:t> </a:t>
                      </a:r>
                      <a:r>
                        <a:rPr lang="en-US" sz="2400" dirty="0" smtClean="0"/>
                        <a:t>Provision</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c>
                  <a:txBody>
                    <a:bodyPr/>
                    <a:lstStyle/>
                    <a:p>
                      <a:pPr marL="0" indent="0">
                        <a:buFont typeface="Arial" panose="020B0604020202020204" pitchFamily="34" charset="0"/>
                        <a:buNone/>
                      </a:pPr>
                      <a:r>
                        <a:rPr lang="en-US" sz="1800" b="0" i="0" kern="1200" dirty="0" smtClean="0">
                          <a:solidFill>
                            <a:schemeClr val="tx1"/>
                          </a:solidFill>
                          <a:effectLst/>
                          <a:latin typeface="+mn-lt"/>
                          <a:ea typeface="+mn-ea"/>
                          <a:cs typeface="+mn-cs"/>
                        </a:rPr>
                        <a:t>COPPA assures that children under 13 years of age do not share personal information on the Internet without the express approval of their parents.</a:t>
                      </a:r>
                      <a:endParaRPr lang="en-US" sz="1800" b="0" baseline="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r>
              <a:tr h="1632812">
                <a:tc>
                  <a:txBody>
                    <a:bodyPr/>
                    <a:lstStyle/>
                    <a:p>
                      <a:pPr algn="l"/>
                      <a:r>
                        <a:rPr lang="en-US" sz="2400" dirty="0" smtClean="0"/>
                        <a:t>Additional Info</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baseline="0" dirty="0" smtClean="0">
                          <a:solidFill>
                            <a:schemeClr val="tx1"/>
                          </a:solidFill>
                          <a:effectLst/>
                          <a:latin typeface="+mn-lt"/>
                          <a:ea typeface="+mn-ea"/>
                          <a:cs typeface="+mn-cs"/>
                        </a:rPr>
                        <a:t>COPPA rules were amended in 2013. The amendments, among other things, expand the definition of personal information, require data deletion and retention procedures, and clarify the direct notification requirements to parents. (Do not track kids act 2015?)</a:t>
                      </a:r>
                      <a:endParaRPr lang="en-US"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 name="Rectangle 3"/>
          <p:cNvSpPr/>
          <p:nvPr/>
        </p:nvSpPr>
        <p:spPr>
          <a:xfrm>
            <a:off x="8220469" y="6488668"/>
            <a:ext cx="3742884" cy="276999"/>
          </a:xfrm>
          <a:prstGeom prst="rect">
            <a:avLst/>
          </a:prstGeom>
        </p:spPr>
        <p:txBody>
          <a:bodyPr wrap="none">
            <a:spAutoFit/>
          </a:bodyPr>
          <a:lstStyle/>
          <a:p>
            <a:pPr>
              <a:defRPr/>
            </a:pPr>
            <a:r>
              <a:rPr lang="en-US" sz="1200" i="1" dirty="0" smtClean="0">
                <a:hlinkClick r:id="rId4"/>
              </a:rPr>
              <a:t>https</a:t>
            </a:r>
            <a:r>
              <a:rPr lang="en-US" sz="1200" i="1" dirty="0">
                <a:hlinkClick r:id="rId4"/>
              </a:rPr>
              <a:t>://www.law.cornell.edu/uscode/text/15/chapter-91 </a:t>
            </a:r>
            <a:endParaRPr lang="en-US" sz="1200" i="1" dirty="0"/>
          </a:p>
        </p:txBody>
      </p:sp>
    </p:spTree>
    <p:extLst>
      <p:ext uri="{BB962C8B-B14F-4D97-AF65-F5344CB8AC3E}">
        <p14:creationId xmlns:p14="http://schemas.microsoft.com/office/powerpoint/2010/main" val="2072446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COPPA</a:t>
            </a:r>
            <a:endParaRPr lang="en-US" dirty="0"/>
          </a:p>
        </p:txBody>
      </p:sp>
      <p:sp>
        <p:nvSpPr>
          <p:cNvPr id="6" name="Rectangle 5"/>
          <p:cNvSpPr/>
          <p:nvPr/>
        </p:nvSpPr>
        <p:spPr>
          <a:xfrm>
            <a:off x="309071" y="2338510"/>
            <a:ext cx="11385185" cy="2268638"/>
          </a:xfrm>
          <a:prstGeom prst="rect">
            <a:avLst/>
          </a:prstGeom>
          <a:solidFill>
            <a:schemeClr val="bg1">
              <a:alpha val="2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285750" indent="-285750">
              <a:spcAft>
                <a:spcPts val="600"/>
              </a:spcAft>
              <a:buFont typeface="Arial" panose="020B0604020202020204" pitchFamily="34" charset="0"/>
              <a:buChar char="•"/>
            </a:pPr>
            <a:r>
              <a:rPr lang="en-US" sz="2400" dirty="0" smtClean="0">
                <a:solidFill>
                  <a:schemeClr val="tx1"/>
                </a:solidFill>
              </a:rPr>
              <a:t>Notice before </a:t>
            </a:r>
            <a:r>
              <a:rPr lang="en-US" sz="2400" dirty="0">
                <a:solidFill>
                  <a:schemeClr val="tx1"/>
                </a:solidFill>
              </a:rPr>
              <a:t>collecting personal information online from </a:t>
            </a:r>
            <a:r>
              <a:rPr lang="en-US" sz="2400" dirty="0" smtClean="0">
                <a:solidFill>
                  <a:schemeClr val="tx1"/>
                </a:solidFill>
              </a:rPr>
              <a:t>children (and obtain consent)</a:t>
            </a:r>
            <a:endParaRPr lang="en-US" sz="2400" dirty="0">
              <a:solidFill>
                <a:schemeClr val="tx1"/>
              </a:solidFill>
            </a:endParaRPr>
          </a:p>
          <a:p>
            <a:pPr marL="285750" indent="-285750">
              <a:spcAft>
                <a:spcPts val="600"/>
              </a:spcAft>
              <a:buFont typeface="Arial" panose="020B0604020202020204" pitchFamily="34" charset="0"/>
              <a:buChar char="•"/>
            </a:pPr>
            <a:r>
              <a:rPr lang="en-US" sz="2400" dirty="0" smtClean="0">
                <a:solidFill>
                  <a:schemeClr val="tx1"/>
                </a:solidFill>
              </a:rPr>
              <a:t>The choice to consent to internal </a:t>
            </a:r>
            <a:r>
              <a:rPr lang="en-US" sz="2400" dirty="0">
                <a:solidFill>
                  <a:schemeClr val="tx1"/>
                </a:solidFill>
              </a:rPr>
              <a:t>use of a child’s information, but </a:t>
            </a:r>
            <a:r>
              <a:rPr lang="en-US" sz="2400" dirty="0" smtClean="0">
                <a:solidFill>
                  <a:schemeClr val="tx1"/>
                </a:solidFill>
              </a:rPr>
              <a:t>prohibiting disclosure to </a:t>
            </a:r>
            <a:r>
              <a:rPr lang="en-US" sz="2400" dirty="0">
                <a:solidFill>
                  <a:schemeClr val="tx1"/>
                </a:solidFill>
              </a:rPr>
              <a:t>third </a:t>
            </a:r>
            <a:r>
              <a:rPr lang="en-US" sz="2400" dirty="0" smtClean="0">
                <a:solidFill>
                  <a:schemeClr val="tx1"/>
                </a:solidFill>
              </a:rPr>
              <a:t>parties (unless clearly defined as integral to the site or service)</a:t>
            </a:r>
          </a:p>
          <a:p>
            <a:pPr marL="285750" indent="-285750">
              <a:spcAft>
                <a:spcPts val="600"/>
              </a:spcAft>
              <a:buFont typeface="Arial" panose="020B0604020202020204" pitchFamily="34" charset="0"/>
              <a:buChar char="•"/>
            </a:pPr>
            <a:r>
              <a:rPr lang="en-US" sz="2400" dirty="0" smtClean="0">
                <a:solidFill>
                  <a:schemeClr val="tx1"/>
                </a:solidFill>
              </a:rPr>
              <a:t>Access to </a:t>
            </a:r>
            <a:r>
              <a:rPr lang="en-US" sz="2400" dirty="0">
                <a:solidFill>
                  <a:schemeClr val="tx1"/>
                </a:solidFill>
              </a:rPr>
              <a:t>their child's personal information </a:t>
            </a:r>
            <a:r>
              <a:rPr lang="en-US" sz="2400" dirty="0" smtClean="0">
                <a:solidFill>
                  <a:schemeClr val="tx1"/>
                </a:solidFill>
              </a:rPr>
              <a:t>and the ability to request deletion</a:t>
            </a:r>
          </a:p>
          <a:p>
            <a:pPr marL="285750" indent="-285750">
              <a:spcAft>
                <a:spcPts val="600"/>
              </a:spcAft>
              <a:buFont typeface="Arial" panose="020B0604020202020204" pitchFamily="34" charset="0"/>
              <a:buChar char="•"/>
            </a:pPr>
            <a:r>
              <a:rPr lang="en-US" sz="2400" dirty="0" smtClean="0">
                <a:solidFill>
                  <a:schemeClr val="tx1"/>
                </a:solidFill>
              </a:rPr>
              <a:t>The opportunity </a:t>
            </a:r>
            <a:r>
              <a:rPr lang="en-US" sz="2400" dirty="0">
                <a:solidFill>
                  <a:schemeClr val="tx1"/>
                </a:solidFill>
              </a:rPr>
              <a:t>to prevent further use or </a:t>
            </a:r>
            <a:r>
              <a:rPr lang="en-US" sz="2400" dirty="0" smtClean="0">
                <a:solidFill>
                  <a:schemeClr val="tx1"/>
                </a:solidFill>
              </a:rPr>
              <a:t>collection </a:t>
            </a:r>
            <a:r>
              <a:rPr lang="en-US" sz="2400" dirty="0">
                <a:solidFill>
                  <a:schemeClr val="tx1"/>
                </a:solidFill>
              </a:rPr>
              <a:t>of a child's personal </a:t>
            </a:r>
            <a:r>
              <a:rPr lang="en-US" sz="2400" dirty="0" smtClean="0">
                <a:solidFill>
                  <a:schemeClr val="tx1"/>
                </a:solidFill>
              </a:rPr>
              <a:t>information</a:t>
            </a:r>
          </a:p>
        </p:txBody>
      </p:sp>
      <p:sp>
        <p:nvSpPr>
          <p:cNvPr id="3" name="Rectangle 2"/>
          <p:cNvSpPr/>
          <p:nvPr/>
        </p:nvSpPr>
        <p:spPr>
          <a:xfrm>
            <a:off x="655388" y="4862380"/>
            <a:ext cx="10692552" cy="1200329"/>
          </a:xfrm>
          <a:prstGeom prst="rect">
            <a:avLst/>
          </a:prstGeom>
          <a:solidFill>
            <a:srgbClr val="F9B073"/>
          </a:solidFill>
        </p:spPr>
        <p:txBody>
          <a:bodyPr wrap="square">
            <a:spAutoFit/>
          </a:bodyPr>
          <a:lstStyle/>
          <a:p>
            <a:r>
              <a:rPr lang="en-US" sz="2400" b="1" dirty="0" smtClean="0">
                <a:solidFill>
                  <a:srgbClr val="234D64"/>
                </a:solidFill>
              </a:rPr>
              <a:t>They must also</a:t>
            </a:r>
            <a:r>
              <a:rPr lang="en-US" sz="2400" dirty="0" smtClean="0">
                <a:solidFill>
                  <a:srgbClr val="234D64"/>
                </a:solidFill>
              </a:rPr>
              <a:t>:</a:t>
            </a:r>
          </a:p>
          <a:p>
            <a:pPr marL="342900" indent="-342900">
              <a:buFont typeface="Arial" panose="020B0604020202020204" pitchFamily="34" charset="0"/>
              <a:buChar char="•"/>
            </a:pPr>
            <a:r>
              <a:rPr lang="en-US" sz="2400" dirty="0" smtClean="0"/>
              <a:t>Post </a:t>
            </a:r>
            <a:r>
              <a:rPr lang="en-US" sz="2400" dirty="0"/>
              <a:t>a comprehensive online privacy policy describing their information </a:t>
            </a:r>
            <a:r>
              <a:rPr lang="en-US" sz="2400" dirty="0" smtClean="0"/>
              <a:t>practice</a:t>
            </a:r>
          </a:p>
          <a:p>
            <a:pPr marL="342900" indent="-342900">
              <a:buFont typeface="Arial" panose="020B0604020202020204" pitchFamily="34" charset="0"/>
              <a:buChar char="•"/>
            </a:pPr>
            <a:r>
              <a:rPr lang="en-US" sz="2400" dirty="0" smtClean="0"/>
              <a:t>Meet certain </a:t>
            </a:r>
            <a:r>
              <a:rPr lang="en-US" sz="2400" dirty="0"/>
              <a:t>data confidentiality, security and retention </a:t>
            </a:r>
            <a:r>
              <a:rPr lang="en-US" sz="2400" dirty="0" smtClean="0"/>
              <a:t>requirements</a:t>
            </a:r>
            <a:endParaRPr lang="en-US" sz="2400" dirty="0"/>
          </a:p>
        </p:txBody>
      </p:sp>
      <p:sp>
        <p:nvSpPr>
          <p:cNvPr id="8" name="TextBox 7"/>
          <p:cNvSpPr txBox="1"/>
          <p:nvPr/>
        </p:nvSpPr>
        <p:spPr>
          <a:xfrm>
            <a:off x="327841" y="1811734"/>
            <a:ext cx="9621701" cy="830997"/>
          </a:xfrm>
          <a:prstGeom prst="rect">
            <a:avLst/>
          </a:prstGeom>
          <a:noFill/>
        </p:spPr>
        <p:txBody>
          <a:bodyPr wrap="square" rtlCol="0">
            <a:spAutoFit/>
          </a:bodyPr>
          <a:lstStyle/>
          <a:p>
            <a:r>
              <a:rPr lang="en-US" sz="2800" dirty="0">
                <a:solidFill>
                  <a:srgbClr val="F79646"/>
                </a:solidFill>
              </a:rPr>
              <a:t>Website and online service providers must give parents:</a:t>
            </a:r>
          </a:p>
          <a:p>
            <a:endParaRPr lang="en-US" sz="2000" b="1" dirty="0">
              <a:solidFill>
                <a:srgbClr val="F79646"/>
              </a:solidFill>
            </a:endParaRPr>
          </a:p>
        </p:txBody>
      </p:sp>
      <p:sp>
        <p:nvSpPr>
          <p:cNvPr id="7" name="Rectangle 6"/>
          <p:cNvSpPr/>
          <p:nvPr/>
        </p:nvSpPr>
        <p:spPr>
          <a:xfrm>
            <a:off x="8220469" y="6488668"/>
            <a:ext cx="3742884" cy="276999"/>
          </a:xfrm>
          <a:prstGeom prst="rect">
            <a:avLst/>
          </a:prstGeom>
        </p:spPr>
        <p:txBody>
          <a:bodyPr wrap="none">
            <a:spAutoFit/>
          </a:bodyPr>
          <a:lstStyle/>
          <a:p>
            <a:pPr>
              <a:defRPr/>
            </a:pPr>
            <a:r>
              <a:rPr lang="en-US" sz="1200" i="1" dirty="0" smtClean="0"/>
              <a:t>https</a:t>
            </a:r>
            <a:r>
              <a:rPr lang="en-US" sz="1200" i="1" dirty="0"/>
              <a:t>://www.law.cornell.edu/uscode/text/15/chapter-91 </a:t>
            </a:r>
          </a:p>
        </p:txBody>
      </p:sp>
    </p:spTree>
    <p:extLst>
      <p:ext uri="{BB962C8B-B14F-4D97-AF65-F5344CB8AC3E}">
        <p14:creationId xmlns:p14="http://schemas.microsoft.com/office/powerpoint/2010/main" val="2814531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48573" y="2105905"/>
            <a:ext cx="6726927" cy="3877985"/>
          </a:xfrm>
          <a:prstGeom prst="rect">
            <a:avLst/>
          </a:prstGeom>
        </p:spPr>
        <p:txBody>
          <a:bodyPr wrap="square">
            <a:spAutoFit/>
          </a:bodyPr>
          <a:lstStyle/>
          <a:p>
            <a:pPr marL="292100" indent="-292100">
              <a:spcAft>
                <a:spcPts val="1200"/>
              </a:spcAft>
              <a:buClr>
                <a:schemeClr val="accent3"/>
              </a:buClr>
              <a:buSzPct val="100000"/>
              <a:buFont typeface="Arial" panose="020B0604020202020204" pitchFamily="34" charset="0"/>
              <a:buChar char="•"/>
            </a:pPr>
            <a:r>
              <a:rPr lang="en-US" sz="2800" dirty="0">
                <a:solidFill>
                  <a:srgbClr val="234D64"/>
                </a:solidFill>
                <a:latin typeface="Calibri" panose="020F0502020204030204" pitchFamily="34" charset="0"/>
                <a:ea typeface="Times New Roman" panose="02020603050405020304" pitchFamily="18" charset="0"/>
                <a:cs typeface="Times New Roman" panose="02020603050405020304" pitchFamily="18" charset="0"/>
              </a:rPr>
              <a:t>Family Educational Rights and Privacy Act</a:t>
            </a:r>
          </a:p>
          <a:p>
            <a:pPr marL="292100" indent="-292100">
              <a:spcAft>
                <a:spcPts val="1200"/>
              </a:spcAft>
              <a:buClr>
                <a:schemeClr val="accent3"/>
              </a:buClr>
              <a:buSzPct val="100000"/>
              <a:buFont typeface="Arial" panose="020B0604020202020204" pitchFamily="34" charset="0"/>
              <a:buChar char="•"/>
            </a:pPr>
            <a:r>
              <a:rPr lang="en-US" sz="2800" dirty="0">
                <a:solidFill>
                  <a:srgbClr val="234D64"/>
                </a:solidFill>
                <a:latin typeface="Calibri" panose="020F0502020204030204" pitchFamily="34" charset="0"/>
                <a:ea typeface="Times New Roman" panose="02020603050405020304" pitchFamily="18" charset="0"/>
                <a:cs typeface="Times New Roman" panose="02020603050405020304" pitchFamily="18" charset="0"/>
              </a:rPr>
              <a:t>Children’s Online Privacy Protection Act</a:t>
            </a:r>
          </a:p>
          <a:p>
            <a:pPr marL="292100" indent="-292100">
              <a:spcAft>
                <a:spcPts val="1200"/>
              </a:spcAft>
              <a:buClr>
                <a:schemeClr val="accent3"/>
              </a:buClr>
              <a:buSzPct val="100000"/>
              <a:buFont typeface="Arial" panose="020B0604020202020204" pitchFamily="34" charset="0"/>
              <a:buChar char="•"/>
            </a:pPr>
            <a:r>
              <a:rPr lang="en-US" sz="2800" dirty="0">
                <a:solidFill>
                  <a:srgbClr val="234D64"/>
                </a:solidFill>
                <a:latin typeface="Calibri" panose="020F0502020204030204" pitchFamily="34" charset="0"/>
                <a:ea typeface="Times New Roman" panose="02020603050405020304" pitchFamily="18" charset="0"/>
                <a:cs typeface="Times New Roman" panose="02020603050405020304" pitchFamily="18" charset="0"/>
              </a:rPr>
              <a:t>Protection of Pupil Rights Amendment</a:t>
            </a:r>
          </a:p>
          <a:p>
            <a:pPr marL="292100" indent="-292100">
              <a:spcAft>
                <a:spcPts val="1200"/>
              </a:spcAft>
              <a:buClr>
                <a:schemeClr val="accent3"/>
              </a:buClr>
              <a:buSzPct val="100000"/>
              <a:buFont typeface="Arial" panose="020B0604020202020204" pitchFamily="34" charset="0"/>
              <a:buChar char="•"/>
            </a:pPr>
            <a:r>
              <a:rPr lang="en-US" sz="2800" dirty="0">
                <a:solidFill>
                  <a:srgbClr val="234D64"/>
                </a:solidFill>
                <a:latin typeface="Calibri" panose="020F0502020204030204" pitchFamily="34" charset="0"/>
                <a:ea typeface="Times New Roman" panose="02020603050405020304" pitchFamily="18" charset="0"/>
                <a:cs typeface="Times New Roman" panose="02020603050405020304" pitchFamily="18" charset="0"/>
              </a:rPr>
              <a:t>Health Insurance Portability and Accountability Act</a:t>
            </a:r>
          </a:p>
          <a:p>
            <a:pPr marL="292100" indent="-292100">
              <a:spcAft>
                <a:spcPts val="1200"/>
              </a:spcAft>
              <a:buClr>
                <a:schemeClr val="accent3"/>
              </a:buClr>
              <a:buSzPct val="100000"/>
              <a:buFont typeface="Arial" panose="020B0604020202020204" pitchFamily="34" charset="0"/>
              <a:buChar char="•"/>
            </a:pPr>
            <a:r>
              <a:rPr lang="en-US" sz="2800" dirty="0">
                <a:solidFill>
                  <a:srgbClr val="234D64"/>
                </a:solidFill>
                <a:latin typeface="Calibri" panose="020F0502020204030204" pitchFamily="34" charset="0"/>
                <a:ea typeface="Times New Roman" panose="02020603050405020304" pitchFamily="18" charset="0"/>
                <a:cs typeface="Times New Roman" panose="02020603050405020304" pitchFamily="18" charset="0"/>
              </a:rPr>
              <a:t>New York State Education Law 2-d </a:t>
            </a:r>
          </a:p>
          <a:p>
            <a:pPr marL="292100" indent="-292100">
              <a:spcAft>
                <a:spcPts val="1200"/>
              </a:spcAft>
              <a:buClr>
                <a:schemeClr val="accent3"/>
              </a:buClr>
              <a:buSzPct val="100000"/>
              <a:buFont typeface="Arial" panose="020B0604020202020204" pitchFamily="34" charset="0"/>
              <a:buChar char="•"/>
            </a:pPr>
            <a:r>
              <a:rPr lang="en-US" sz="2800" dirty="0">
                <a:solidFill>
                  <a:srgbClr val="234D64"/>
                </a:solidFill>
                <a:latin typeface="Calibri" panose="020F0502020204030204" pitchFamily="34" charset="0"/>
                <a:ea typeface="Times New Roman" panose="02020603050405020304" pitchFamily="18" charset="0"/>
                <a:cs typeface="Times New Roman" panose="02020603050405020304" pitchFamily="18" charset="0"/>
              </a:rPr>
              <a:t>Student Privacy Pledge</a:t>
            </a:r>
          </a:p>
        </p:txBody>
      </p:sp>
      <p:sp>
        <p:nvSpPr>
          <p:cNvPr id="6" name="Title 5"/>
          <p:cNvSpPr>
            <a:spLocks noGrp="1"/>
          </p:cNvSpPr>
          <p:nvPr>
            <p:ph type="title"/>
          </p:nvPr>
        </p:nvSpPr>
        <p:spPr/>
        <p:txBody>
          <a:bodyPr/>
          <a:lstStyle/>
          <a:p>
            <a:r>
              <a:rPr lang="en-US" dirty="0" smtClean="0">
                <a:solidFill>
                  <a:srgbClr val="234D64"/>
                </a:solidFill>
              </a:rPr>
              <a:t>Section</a:t>
            </a:r>
            <a:r>
              <a:rPr lang="en-US" b="1" dirty="0" smtClean="0">
                <a:solidFill>
                  <a:srgbClr val="234D64"/>
                </a:solidFill>
              </a:rPr>
              <a:t> </a:t>
            </a:r>
            <a:r>
              <a:rPr lang="en-US" dirty="0" smtClean="0">
                <a:solidFill>
                  <a:srgbClr val="234D64"/>
                </a:solidFill>
              </a:rPr>
              <a:t>Overview</a:t>
            </a:r>
            <a:endParaRPr lang="en-US" dirty="0">
              <a:solidFill>
                <a:srgbClr val="234D64"/>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7562" y="2105905"/>
            <a:ext cx="3977395" cy="3977395"/>
          </a:xfrm>
          <a:prstGeom prst="rect">
            <a:avLst/>
          </a:prstGeom>
        </p:spPr>
      </p:pic>
    </p:spTree>
    <p:extLst>
      <p:ext uri="{BB962C8B-B14F-4D97-AF65-F5344CB8AC3E}">
        <p14:creationId xmlns:p14="http://schemas.microsoft.com/office/powerpoint/2010/main" val="362709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Protection of Pupil Rights Amendment - PPRA</a:t>
            </a:r>
            <a:endParaRPr lang="en-US" sz="4000" dirty="0"/>
          </a:p>
        </p:txBody>
      </p:sp>
      <p:sp>
        <p:nvSpPr>
          <p:cNvPr id="7" name="TextBox 6">
            <a:hlinkClick r:id="rId4"/>
          </p:cNvPr>
          <p:cNvSpPr txBox="1"/>
          <p:nvPr/>
        </p:nvSpPr>
        <p:spPr>
          <a:xfrm>
            <a:off x="7300809" y="6440541"/>
            <a:ext cx="4542462" cy="307777"/>
          </a:xfrm>
          <a:prstGeom prst="rect">
            <a:avLst/>
          </a:prstGeom>
          <a:noFill/>
        </p:spPr>
        <p:txBody>
          <a:bodyPr wrap="none" rtlCol="0">
            <a:spAutoFit/>
          </a:bodyPr>
          <a:lstStyle/>
          <a:p>
            <a:r>
              <a:rPr lang="en-US" sz="1400" i="1" dirty="0">
                <a:hlinkClick r:id="rId4"/>
              </a:rPr>
              <a:t>http://www2.ed.gov/policy/gen/guid/fpco/ppra/index.html</a:t>
            </a:r>
            <a:endParaRPr lang="en-US" sz="1400" i="1" dirty="0"/>
          </a:p>
        </p:txBody>
      </p:sp>
      <p:graphicFrame>
        <p:nvGraphicFramePr>
          <p:cNvPr id="3" name="Table 2"/>
          <p:cNvGraphicFramePr>
            <a:graphicFrameLocks noGrp="1"/>
          </p:cNvGraphicFramePr>
          <p:nvPr>
            <p:extLst>
              <p:ext uri="{D42A27DB-BD31-4B8C-83A1-F6EECF244321}">
                <p14:modId xmlns:p14="http://schemas.microsoft.com/office/powerpoint/2010/main" val="1521833410"/>
              </p:ext>
            </p:extLst>
          </p:nvPr>
        </p:nvGraphicFramePr>
        <p:xfrm>
          <a:off x="477671" y="2054509"/>
          <a:ext cx="11209995" cy="4464143"/>
        </p:xfrm>
        <a:graphic>
          <a:graphicData uri="http://schemas.openxmlformats.org/drawingml/2006/table">
            <a:tbl>
              <a:tblPr firstRow="1" bandRow="1">
                <a:tableStyleId>{C4B1156A-380E-4F78-BDF5-A606A8083BF9}</a:tableStyleId>
              </a:tblPr>
              <a:tblGrid>
                <a:gridCol w="2333768"/>
                <a:gridCol w="8876227"/>
              </a:tblGrid>
              <a:tr h="732729">
                <a:tc>
                  <a:txBody>
                    <a:bodyPr/>
                    <a:lstStyle/>
                    <a:p>
                      <a:pPr algn="l"/>
                      <a:r>
                        <a:rPr lang="en-US" sz="2400" b="0" dirty="0" smtClean="0"/>
                        <a:t>Background</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c>
                  <a:txBody>
                    <a:bodyPr/>
                    <a:lstStyle/>
                    <a:p>
                      <a:r>
                        <a:rPr lang="en-US" sz="1800" b="0" dirty="0" smtClean="0"/>
                        <a:t>Enacted in 1978</a:t>
                      </a:r>
                      <a:r>
                        <a:rPr lang="en-US" sz="1800" b="0" baseline="0" dirty="0" smtClean="0"/>
                        <a:t> to protect the rights of students and parents of students in programs funded by the US Department of Education</a:t>
                      </a:r>
                      <a:endParaRPr lang="en-US"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r>
              <a:tr h="523378">
                <a:tc>
                  <a:txBody>
                    <a:bodyPr/>
                    <a:lstStyle/>
                    <a:p>
                      <a:pPr algn="l"/>
                      <a:r>
                        <a:rPr lang="en-US" sz="2400" dirty="0" smtClean="0"/>
                        <a:t>Applies</a:t>
                      </a:r>
                      <a:r>
                        <a:rPr lang="en-US" sz="2400" baseline="0" dirty="0" smtClean="0"/>
                        <a:t> To</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smtClean="0"/>
                        <a:t>Any program funded by the United State Department of Education</a:t>
                      </a:r>
                      <a:endParaRPr lang="en-US" sz="18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88836">
                <a:tc>
                  <a:txBody>
                    <a:bodyPr/>
                    <a:lstStyle/>
                    <a:p>
                      <a:pPr algn="l"/>
                      <a:r>
                        <a:rPr lang="en-US" sz="2400" dirty="0" smtClean="0"/>
                        <a:t>Key Provisions</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Schools and contractors must make instructional materials available for inspection by parents if those materials will be used in a survey, analysis, or evaluation funded by the federal government that deal with highly sensitive issues. </a:t>
                      </a:r>
                    </a:p>
                    <a:p>
                      <a:r>
                        <a:rPr lang="en-US" sz="1800" b="0" i="0" kern="1200" dirty="0" smtClean="0">
                          <a:solidFill>
                            <a:schemeClr val="dk1"/>
                          </a:solidFill>
                          <a:effectLst/>
                          <a:latin typeface="+mn-lt"/>
                          <a:ea typeface="+mn-ea"/>
                          <a:cs typeface="+mn-cs"/>
                        </a:rPr>
                        <a:t>Schools and contractors must obtain written parental consent before minor students are required to participate in any ED-funded survey, analysis, or evaluation</a:t>
                      </a:r>
                      <a:br>
                        <a:rPr lang="en-US" sz="1800" b="0" i="0" kern="1200" dirty="0" smtClean="0">
                          <a:solidFill>
                            <a:schemeClr val="dk1"/>
                          </a:solidFill>
                          <a:effectLst/>
                          <a:latin typeface="+mn-lt"/>
                          <a:ea typeface="+mn-ea"/>
                          <a:cs typeface="+mn-cs"/>
                        </a:rPr>
                      </a:br>
                      <a:endParaRPr lang="en-US" sz="1800" b="0" i="0" kern="1200" dirty="0" smtClean="0">
                        <a:solidFill>
                          <a:schemeClr val="dk1"/>
                        </a:solidFill>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r>
              <a:tr h="1046756">
                <a:tc>
                  <a:txBody>
                    <a:bodyPr/>
                    <a:lstStyle/>
                    <a:p>
                      <a:pPr algn="l"/>
                      <a:r>
                        <a:rPr lang="en-US" sz="2400" dirty="0" smtClean="0"/>
                        <a:t>Additional Info</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Districts</a:t>
                      </a:r>
                      <a:r>
                        <a:rPr lang="en-US" sz="1800" baseline="0" dirty="0" smtClean="0"/>
                        <a:t> must </a:t>
                      </a:r>
                      <a:r>
                        <a:rPr lang="en-US" sz="1800" dirty="0" smtClean="0"/>
                        <a:t>develop and adopt certain policies in consultation with parents</a:t>
                      </a:r>
                      <a:r>
                        <a:rPr lang="en-US" sz="1800" baseline="0" dirty="0" smtClean="0"/>
                        <a:t> </a:t>
                      </a:r>
                      <a:r>
                        <a:rPr lang="en-US" sz="1800" dirty="0" smtClean="0"/>
                        <a:t>and provide parents with notice of those policies and their rights under PPRA at least annually</a:t>
                      </a:r>
                      <a:endParaRPr lang="en-US" sz="18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i="0" kern="1200" dirty="0" smtClean="0">
                        <a:solidFill>
                          <a:schemeClr val="dk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dk1"/>
                          </a:solidFill>
                          <a:effectLst/>
                          <a:latin typeface="+mn-lt"/>
                          <a:ea typeface="+mn-ea"/>
                          <a:cs typeface="+mn-cs"/>
                        </a:rPr>
                        <a:t> </a:t>
                      </a:r>
                      <a:r>
                        <a:rPr lang="en-US" sz="2000" b="0" i="0" kern="1200" dirty="0" smtClean="0">
                          <a:solidFill>
                            <a:schemeClr val="dk1"/>
                          </a:solidFill>
                          <a:effectLst/>
                          <a:latin typeface="+mn-lt"/>
                          <a:ea typeface="+mn-ea"/>
                          <a:cs typeface="+mn-cs"/>
                        </a:rPr>
                        <a:t>(</a:t>
                      </a:r>
                      <a:r>
                        <a:rPr lang="en-US" sz="2000" b="0" i="0" kern="1200" dirty="0" smtClean="0">
                          <a:solidFill>
                            <a:schemeClr val="dk1"/>
                          </a:solidFill>
                          <a:effectLst/>
                          <a:latin typeface="+mn-lt"/>
                          <a:ea typeface="+mn-ea"/>
                          <a:cs typeface="+mn-cs"/>
                          <a:hlinkClick r:id="rId5"/>
                        </a:rPr>
                        <a:t>Claim It!</a:t>
                      </a:r>
                      <a:r>
                        <a:rPr lang="en-US" sz="2000" b="0" i="0" kern="1200" dirty="0" smtClean="0">
                          <a:solidFill>
                            <a:schemeClr val="dk1"/>
                          </a:solidFill>
                          <a:effectLst/>
                          <a:latin typeface="+mn-lt"/>
                          <a:ea typeface="+mn-ea"/>
                          <a:cs typeface="+mn-cs"/>
                        </a:rPr>
                        <a:t>) </a:t>
                      </a:r>
                      <a:r>
                        <a:rPr lang="en-US" sz="2000" b="0" i="0" kern="1200" dirty="0" smtClean="0">
                          <a:solidFill>
                            <a:schemeClr val="dk1"/>
                          </a:solidFill>
                          <a:effectLst/>
                          <a:latin typeface="+mn-lt"/>
                          <a:ea typeface="+mn-ea"/>
                          <a:cs typeface="+mn-cs"/>
                          <a:hlinkClick r:id="rId6"/>
                        </a:rPr>
                        <a:t>Description</a:t>
                      </a:r>
                      <a:endParaRPr lang="en-US" sz="2000" b="0" i="0" kern="1200" dirty="0" smtClean="0">
                        <a:solidFill>
                          <a:schemeClr val="dk1"/>
                        </a:solidFill>
                        <a:effectLst/>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20403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2600" y="317500"/>
            <a:ext cx="6667500" cy="6289675"/>
          </a:xfrm>
          <a:prstGeom prst="rect">
            <a:avLst/>
          </a:prstGeom>
          <a:ln>
            <a:solidFill>
              <a:srgbClr val="F79646"/>
            </a:solidFill>
          </a:ln>
        </p:spPr>
      </p:pic>
    </p:spTree>
    <p:extLst>
      <p:ext uri="{BB962C8B-B14F-4D97-AF65-F5344CB8AC3E}">
        <p14:creationId xmlns:p14="http://schemas.microsoft.com/office/powerpoint/2010/main" val="3216332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Health Insurance Portability and Accountability Act - HIPAA</a:t>
            </a:r>
            <a:endParaRPr lang="en-US" sz="2800" dirty="0"/>
          </a:p>
        </p:txBody>
      </p:sp>
      <p:sp>
        <p:nvSpPr>
          <p:cNvPr id="3" name="Rectangle 2"/>
          <p:cNvSpPr/>
          <p:nvPr/>
        </p:nvSpPr>
        <p:spPr>
          <a:xfrm>
            <a:off x="2612954" y="6550223"/>
            <a:ext cx="9271191" cy="307777"/>
          </a:xfrm>
          <a:prstGeom prst="rect">
            <a:avLst/>
          </a:prstGeom>
        </p:spPr>
        <p:txBody>
          <a:bodyPr wrap="square">
            <a:spAutoFit/>
          </a:bodyPr>
          <a:lstStyle/>
          <a:p>
            <a:pPr algn="r"/>
            <a:r>
              <a:rPr lang="en-US" sz="1400" i="1" dirty="0"/>
              <a:t>http://www.hhs.gov/ocr/privacy/hipaa/understanding/summary/privacysummary.pdf</a:t>
            </a:r>
          </a:p>
        </p:txBody>
      </p:sp>
      <p:graphicFrame>
        <p:nvGraphicFramePr>
          <p:cNvPr id="4" name="Table 3"/>
          <p:cNvGraphicFramePr>
            <a:graphicFrameLocks noGrp="1"/>
          </p:cNvGraphicFramePr>
          <p:nvPr>
            <p:extLst>
              <p:ext uri="{D42A27DB-BD31-4B8C-83A1-F6EECF244321}">
                <p14:modId xmlns:p14="http://schemas.microsoft.com/office/powerpoint/2010/main" val="4034792712"/>
              </p:ext>
            </p:extLst>
          </p:nvPr>
        </p:nvGraphicFramePr>
        <p:xfrm>
          <a:off x="450378" y="2084442"/>
          <a:ext cx="11218460" cy="4302709"/>
        </p:xfrm>
        <a:graphic>
          <a:graphicData uri="http://schemas.openxmlformats.org/drawingml/2006/table">
            <a:tbl>
              <a:tblPr firstRow="1" bandRow="1">
                <a:tableStyleId>{C4B1156A-380E-4F78-BDF5-A606A8083BF9}</a:tableStyleId>
              </a:tblPr>
              <a:tblGrid>
                <a:gridCol w="2402004"/>
                <a:gridCol w="8816456"/>
              </a:tblGrid>
              <a:tr h="814026">
                <a:tc>
                  <a:txBody>
                    <a:bodyPr/>
                    <a:lstStyle/>
                    <a:p>
                      <a:pPr algn="l"/>
                      <a:r>
                        <a:rPr lang="en-US" sz="2400" b="0" dirty="0" smtClean="0"/>
                        <a:t>Background</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Federal law enacted in 1996;</a:t>
                      </a:r>
                      <a:r>
                        <a:rPr lang="en-US" sz="1800" b="0" baseline="0" dirty="0" smtClean="0"/>
                        <a:t> the Privacy Law of HIPAA adopted in 2003 regulates the use and disclosure of Protected Health Information (PHI)</a:t>
                      </a:r>
                      <a:endParaRPr lang="en-US" sz="1800" b="0" dirty="0" smtClean="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r>
              <a:tr h="814026">
                <a:tc>
                  <a:txBody>
                    <a:bodyPr/>
                    <a:lstStyle/>
                    <a:p>
                      <a:pPr algn="l"/>
                      <a:r>
                        <a:rPr lang="en-US" sz="2400" dirty="0" smtClean="0"/>
                        <a:t>Applies</a:t>
                      </a:r>
                      <a:r>
                        <a:rPr lang="en-US" sz="2400" baseline="0" dirty="0" smtClean="0"/>
                        <a:t> To</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800" kern="1200" dirty="0" smtClean="0">
                          <a:solidFill>
                            <a:schemeClr val="tx1"/>
                          </a:solidFill>
                          <a:latin typeface="+mn-lt"/>
                          <a:ea typeface="+mn-ea"/>
                          <a:cs typeface="+mn-cs"/>
                        </a:rPr>
                        <a:t>Health Care</a:t>
                      </a:r>
                      <a:r>
                        <a:rPr lang="en-US" sz="1800" kern="1200" baseline="0" dirty="0" smtClean="0">
                          <a:solidFill>
                            <a:schemeClr val="tx1"/>
                          </a:solidFill>
                          <a:latin typeface="+mn-lt"/>
                          <a:ea typeface="+mn-ea"/>
                          <a:cs typeface="+mn-cs"/>
                        </a:rPr>
                        <a:t> Plans Health Care Clearinghouses, and e</a:t>
                      </a:r>
                      <a:r>
                        <a:rPr lang="en-US" sz="1800" kern="1200" dirty="0" smtClean="0">
                          <a:solidFill>
                            <a:schemeClr val="tx1"/>
                          </a:solidFill>
                          <a:latin typeface="+mn-lt"/>
                          <a:ea typeface="+mn-ea"/>
                          <a:cs typeface="+mn-cs"/>
                        </a:rPr>
                        <a:t>very health care provider who electronically transmits health information in connection with certain transactions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r h="1860631">
                <a:tc>
                  <a:txBody>
                    <a:bodyPr/>
                    <a:lstStyle/>
                    <a:p>
                      <a:pPr algn="l"/>
                      <a:r>
                        <a:rPr lang="en-US" sz="2400" dirty="0" smtClean="0"/>
                        <a:t>Key Provisions</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c>
                  <a:txBody>
                    <a:bodyPr/>
                    <a:lstStyle/>
                    <a:p>
                      <a:r>
                        <a:rPr lang="en-US" sz="1800" b="0" i="0" u="none" strike="noStrike" kern="1200" baseline="0" dirty="0" smtClean="0">
                          <a:solidFill>
                            <a:schemeClr val="tx1"/>
                          </a:solidFill>
                          <a:latin typeface="+mn-lt"/>
                          <a:ea typeface="+mn-ea"/>
                          <a:cs typeface="+mn-cs"/>
                        </a:rPr>
                        <a:t>Mandates administrative, technical, and physical safeguards to ensure that individual health information remains private and secure</a:t>
                      </a:r>
                    </a:p>
                    <a:p>
                      <a:endParaRPr lang="en-US" sz="18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t>Defines the circumstances in which an individual’s protected heath information may be used or disclosed by covered entities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r>
              <a:tr h="814026">
                <a:tc>
                  <a:txBody>
                    <a:bodyPr/>
                    <a:lstStyle/>
                    <a:p>
                      <a:pPr algn="l"/>
                      <a:r>
                        <a:rPr lang="en-US" sz="2400" dirty="0" smtClean="0"/>
                        <a:t>Additional Info</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baseline="0" dirty="0" smtClean="0">
                          <a:solidFill>
                            <a:schemeClr val="tx1"/>
                          </a:solidFill>
                          <a:latin typeface="+mn-lt"/>
                          <a:ea typeface="+mn-ea"/>
                          <a:cs typeface="+mn-cs"/>
                        </a:rPr>
                        <a:t>Application to K-12 schools is limited as most student records, including health records, are education records covered by FERPA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819096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say HIPAA, I say FERPA!</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326" y="1808382"/>
            <a:ext cx="5356058" cy="4869143"/>
          </a:xfrm>
          <a:prstGeom prst="rect">
            <a:avLst/>
          </a:prstGeom>
        </p:spPr>
      </p:pic>
      <p:sp>
        <p:nvSpPr>
          <p:cNvPr id="4" name="TextBox 3"/>
          <p:cNvSpPr txBox="1"/>
          <p:nvPr/>
        </p:nvSpPr>
        <p:spPr>
          <a:xfrm>
            <a:off x="6148137" y="1808382"/>
            <a:ext cx="5582652" cy="3046988"/>
          </a:xfrm>
          <a:prstGeom prst="rect">
            <a:avLst/>
          </a:prstGeom>
          <a:noFill/>
        </p:spPr>
        <p:txBody>
          <a:bodyPr wrap="square" rtlCol="0">
            <a:spAutoFit/>
          </a:bodyPr>
          <a:lstStyle/>
          <a:p>
            <a:r>
              <a:rPr lang="en-US" sz="3200" dirty="0" smtClean="0"/>
              <a:t>In general schools are not “Covered Entities” under HIPAA, because student health records are part of a student’s education record, and, therefore, are protected under FERPA. </a:t>
            </a:r>
          </a:p>
        </p:txBody>
      </p:sp>
    </p:spTree>
    <p:extLst>
      <p:ext uri="{BB962C8B-B14F-4D97-AF65-F5344CB8AC3E}">
        <p14:creationId xmlns:p14="http://schemas.microsoft.com/office/powerpoint/2010/main" val="4261140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Education Law 2-d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78968998"/>
              </p:ext>
            </p:extLst>
          </p:nvPr>
        </p:nvGraphicFramePr>
        <p:xfrm>
          <a:off x="545911" y="1975259"/>
          <a:ext cx="11068334" cy="4345162"/>
        </p:xfrm>
        <a:graphic>
          <a:graphicData uri="http://schemas.openxmlformats.org/drawingml/2006/table">
            <a:tbl>
              <a:tblPr firstRow="1" bandRow="1">
                <a:tableStyleId>{ED083AE6-46FA-4A59-8FB0-9F97EB10719F}</a:tableStyleId>
              </a:tblPr>
              <a:tblGrid>
                <a:gridCol w="2279176"/>
                <a:gridCol w="8789158"/>
              </a:tblGrid>
              <a:tr h="1091430">
                <a:tc>
                  <a:txBody>
                    <a:bodyPr/>
                    <a:lstStyle/>
                    <a:p>
                      <a:pPr algn="l"/>
                      <a:r>
                        <a:rPr lang="en-US" sz="2400" b="0" dirty="0" smtClean="0"/>
                        <a:t>Background</a:t>
                      </a:r>
                      <a:endParaRPr lang="en-US" sz="2400" b="0" dirty="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F9B07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Created as</a:t>
                      </a:r>
                      <a:r>
                        <a:rPr lang="en-US" sz="1800" b="0" baseline="0" dirty="0" smtClean="0"/>
                        <a:t> part of the </a:t>
                      </a:r>
                      <a:r>
                        <a:rPr lang="en-US" sz="1800" b="0" dirty="0" smtClean="0"/>
                        <a:t>2014 </a:t>
                      </a:r>
                      <a:r>
                        <a:rPr lang="en-US" sz="1800" b="0" i="1" dirty="0" smtClean="0"/>
                        <a:t>Common Core Implementation Reform Act</a:t>
                      </a:r>
                      <a:r>
                        <a:rPr lang="en-US" sz="1800" b="0" i="1" baseline="0" dirty="0" smtClean="0"/>
                        <a:t> </a:t>
                      </a:r>
                      <a:r>
                        <a:rPr lang="en-US" sz="1800" b="0" i="0" dirty="0" smtClean="0"/>
                        <a:t>to</a:t>
                      </a:r>
                      <a:r>
                        <a:rPr lang="en-US" sz="1800" b="0" i="0" baseline="0" dirty="0" smtClean="0"/>
                        <a:t> address the unauthorized release of PII from student, teacher and principal records</a:t>
                      </a:r>
                      <a:endParaRPr lang="en-US" sz="1800" b="0" i="1" dirty="0" smtClean="0"/>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solidFill>
                      <a:srgbClr val="F9B073"/>
                    </a:solidFill>
                  </a:tcPr>
                </a:tc>
              </a:tr>
              <a:tr h="495377">
                <a:tc>
                  <a:txBody>
                    <a:bodyPr/>
                    <a:lstStyle/>
                    <a:p>
                      <a:pPr algn="l"/>
                      <a:r>
                        <a:rPr lang="en-US" sz="2400" b="0" dirty="0" smtClean="0"/>
                        <a:t>Applies</a:t>
                      </a:r>
                      <a:r>
                        <a:rPr lang="en-US" sz="2400" b="0" baseline="0" dirty="0" smtClean="0"/>
                        <a:t> to</a:t>
                      </a:r>
                      <a:endParaRPr lang="en-US" sz="2400" b="0"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r>
                        <a:rPr lang="en-US" b="0" dirty="0" smtClean="0"/>
                        <a:t>Educational</a:t>
                      </a:r>
                      <a:r>
                        <a:rPr lang="en-US" b="0" baseline="0" dirty="0" smtClean="0"/>
                        <a:t> agencies (Districts, BOCES, NYSED) and third party contractors</a:t>
                      </a:r>
                      <a:endParaRPr lang="en-US" b="0" dirty="0"/>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alpha val="20000"/>
                      </a:schemeClr>
                    </a:solidFill>
                  </a:tcPr>
                </a:tc>
              </a:tr>
              <a:tr h="2758355">
                <a:tc>
                  <a:txBody>
                    <a:bodyPr/>
                    <a:lstStyle/>
                    <a:p>
                      <a:pPr algn="l"/>
                      <a:r>
                        <a:rPr lang="en-US" sz="2400" b="0" dirty="0" smtClean="0"/>
                        <a:t>Key Provisions</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c>
                  <a:txBody>
                    <a:bodyPr/>
                    <a:lstStyle/>
                    <a:p>
                      <a:pPr marL="342900" indent="-342900">
                        <a:spcAft>
                          <a:spcPts val="600"/>
                        </a:spcAft>
                        <a:buFont typeface="Arial" panose="020B0604020202020204" pitchFamily="34" charset="0"/>
                        <a:buChar char="•"/>
                      </a:pPr>
                      <a:r>
                        <a:rPr lang="en-US" sz="2000" dirty="0" smtClean="0"/>
                        <a:t>Chief Privacy Officer Appointment (CPO)</a:t>
                      </a:r>
                    </a:p>
                    <a:p>
                      <a:pPr marL="342900" indent="-342900">
                        <a:spcAft>
                          <a:spcPts val="600"/>
                        </a:spcAft>
                        <a:buFont typeface="Arial" panose="020B0604020202020204" pitchFamily="34" charset="0"/>
                        <a:buChar char="•"/>
                      </a:pPr>
                      <a:r>
                        <a:rPr lang="en-US" sz="2000" dirty="0" smtClean="0"/>
                        <a:t>Parents Bill of Rights for Data Privacy and Security </a:t>
                      </a:r>
                    </a:p>
                    <a:p>
                      <a:pPr marL="342900" indent="-342900">
                        <a:spcAft>
                          <a:spcPts val="600"/>
                        </a:spcAft>
                        <a:buFont typeface="Arial" panose="020B0604020202020204" pitchFamily="34" charset="0"/>
                        <a:buChar char="•"/>
                      </a:pPr>
                      <a:r>
                        <a:rPr lang="en-US" sz="2000" dirty="0" smtClean="0"/>
                        <a:t>Data Collection Transparency and Restrictions </a:t>
                      </a:r>
                    </a:p>
                    <a:p>
                      <a:pPr marL="342900" indent="-342900">
                        <a:spcAft>
                          <a:spcPts val="600"/>
                        </a:spcAft>
                        <a:buFont typeface="Arial" panose="020B0604020202020204" pitchFamily="34" charset="0"/>
                        <a:buChar char="•"/>
                      </a:pPr>
                      <a:r>
                        <a:rPr lang="en-US" sz="2000" dirty="0" smtClean="0"/>
                        <a:t>Data Security and Privacy Standards </a:t>
                      </a:r>
                    </a:p>
                    <a:p>
                      <a:pPr marL="342900" indent="-342900">
                        <a:spcAft>
                          <a:spcPts val="600"/>
                        </a:spcAft>
                        <a:buFont typeface="Arial" panose="020B0604020202020204" pitchFamily="34" charset="0"/>
                        <a:buChar char="•"/>
                      </a:pPr>
                      <a:r>
                        <a:rPr lang="en-US" sz="2000" dirty="0" smtClean="0"/>
                        <a:t>Breach and Unauthorized Release Notification Procedures </a:t>
                      </a:r>
                    </a:p>
                    <a:p>
                      <a:pPr marL="342900" indent="-342900">
                        <a:spcAft>
                          <a:spcPts val="600"/>
                        </a:spcAft>
                        <a:buFont typeface="Arial" panose="020B0604020202020204" pitchFamily="34" charset="0"/>
                        <a:buChar char="•"/>
                      </a:pPr>
                      <a:r>
                        <a:rPr lang="en-US" sz="2000" dirty="0" smtClean="0"/>
                        <a:t>Implementation and Enforcement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r>
            </a:tbl>
          </a:graphicData>
        </a:graphic>
      </p:graphicFrame>
    </p:spTree>
    <p:extLst>
      <p:ext uri="{BB962C8B-B14F-4D97-AF65-F5344CB8AC3E}">
        <p14:creationId xmlns:p14="http://schemas.microsoft.com/office/powerpoint/2010/main" val="3977058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Education Law 2-d</a:t>
            </a:r>
            <a:endParaRPr lang="en-US" dirty="0"/>
          </a:p>
        </p:txBody>
      </p:sp>
      <p:sp>
        <p:nvSpPr>
          <p:cNvPr id="3" name="Rectangle 2"/>
          <p:cNvSpPr/>
          <p:nvPr/>
        </p:nvSpPr>
        <p:spPr>
          <a:xfrm>
            <a:off x="495547" y="2640876"/>
            <a:ext cx="7093737" cy="3801041"/>
          </a:xfrm>
          <a:prstGeom prst="rect">
            <a:avLst/>
          </a:prstGeom>
        </p:spPr>
        <p:txBody>
          <a:bodyPr wrap="square">
            <a:spAutoFit/>
          </a:bodyPr>
          <a:lstStyle/>
          <a:p>
            <a:pPr marL="342900" indent="-342900">
              <a:spcAft>
                <a:spcPts val="1800"/>
              </a:spcAft>
              <a:buFont typeface="Arial" panose="020B0604020202020204" pitchFamily="34" charset="0"/>
              <a:buChar char="•"/>
              <a:defRPr/>
            </a:pPr>
            <a:r>
              <a:rPr lang="en-US" sz="2800" dirty="0" smtClean="0"/>
              <a:t>To be </a:t>
            </a:r>
            <a:r>
              <a:rPr lang="en-US" sz="2800" dirty="0"/>
              <a:t>appointed by the </a:t>
            </a:r>
            <a:r>
              <a:rPr lang="en-US" sz="2800" dirty="0" smtClean="0"/>
              <a:t>commissioner</a:t>
            </a:r>
            <a:endParaRPr lang="en-US" sz="2800" dirty="0"/>
          </a:p>
          <a:p>
            <a:pPr marL="342900" indent="-342900">
              <a:spcAft>
                <a:spcPts val="1800"/>
              </a:spcAft>
              <a:buFont typeface="Arial" panose="020B0604020202020204" pitchFamily="34" charset="0"/>
              <a:buChar char="•"/>
              <a:defRPr/>
            </a:pPr>
            <a:r>
              <a:rPr lang="en-US" sz="2800" dirty="0" smtClean="0"/>
              <a:t>Shall report to the Commissioner </a:t>
            </a:r>
            <a:r>
              <a:rPr lang="en-US" sz="2800" dirty="0"/>
              <a:t>on matters concerning data </a:t>
            </a:r>
            <a:r>
              <a:rPr lang="en-US" sz="2800" dirty="0" smtClean="0"/>
              <a:t>security </a:t>
            </a:r>
            <a:r>
              <a:rPr lang="en-US" sz="2800" dirty="0"/>
              <a:t>and </a:t>
            </a:r>
            <a:r>
              <a:rPr lang="en-US" sz="2800" dirty="0" smtClean="0"/>
              <a:t>privacy </a:t>
            </a:r>
            <a:endParaRPr lang="en-US" sz="2800" dirty="0"/>
          </a:p>
          <a:p>
            <a:pPr marL="342900" indent="-342900">
              <a:spcAft>
                <a:spcPts val="1800"/>
              </a:spcAft>
              <a:buFont typeface="Arial" panose="020B0604020202020204" pitchFamily="34" charset="0"/>
              <a:buChar char="•"/>
              <a:defRPr/>
            </a:pPr>
            <a:r>
              <a:rPr lang="en-US" sz="2800" dirty="0" smtClean="0"/>
              <a:t>Will develop regulations</a:t>
            </a:r>
            <a:endParaRPr lang="en-US" sz="2800" dirty="0"/>
          </a:p>
          <a:p>
            <a:pPr marL="342900" indent="-342900">
              <a:spcAft>
                <a:spcPts val="1800"/>
              </a:spcAft>
              <a:buFont typeface="Arial" panose="020B0604020202020204" pitchFamily="34" charset="0"/>
              <a:buChar char="•"/>
              <a:defRPr/>
            </a:pPr>
            <a:r>
              <a:rPr lang="en-US" sz="2800" dirty="0" smtClean="0"/>
              <a:t>School districts must adopt security and privacy policies after promulgation of the regulations</a:t>
            </a:r>
            <a:endParaRPr lang="en-US" sz="2800" dirty="0"/>
          </a:p>
        </p:txBody>
      </p:sp>
      <p:sp>
        <p:nvSpPr>
          <p:cNvPr id="4" name="TextBox 3"/>
          <p:cNvSpPr txBox="1"/>
          <p:nvPr/>
        </p:nvSpPr>
        <p:spPr>
          <a:xfrm>
            <a:off x="495548" y="1804179"/>
            <a:ext cx="5258940" cy="646331"/>
          </a:xfrm>
          <a:prstGeom prst="rect">
            <a:avLst/>
          </a:prstGeom>
          <a:noFill/>
        </p:spPr>
        <p:txBody>
          <a:bodyPr wrap="none" rtlCol="0">
            <a:spAutoFit/>
          </a:bodyPr>
          <a:lstStyle/>
          <a:p>
            <a:r>
              <a:rPr lang="en-US" sz="3600" dirty="0" smtClean="0">
                <a:solidFill>
                  <a:srgbClr val="F79646"/>
                </a:solidFill>
              </a:rPr>
              <a:t>Chief Privacy Officer (CPO):</a:t>
            </a:r>
            <a:endParaRPr lang="en-US" sz="3600" dirty="0">
              <a:solidFill>
                <a:srgbClr val="F79646"/>
              </a:solidFill>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285" y="2127343"/>
            <a:ext cx="4095135" cy="409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54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Education Law 2-d</a:t>
            </a:r>
            <a:endParaRPr lang="en-US" dirty="0"/>
          </a:p>
        </p:txBody>
      </p:sp>
      <p:sp>
        <p:nvSpPr>
          <p:cNvPr id="7" name="Rectangle 6"/>
          <p:cNvSpPr/>
          <p:nvPr/>
        </p:nvSpPr>
        <p:spPr>
          <a:xfrm>
            <a:off x="456933" y="1861509"/>
            <a:ext cx="11600596" cy="4524315"/>
          </a:xfrm>
          <a:prstGeom prst="rect">
            <a:avLst/>
          </a:prstGeom>
        </p:spPr>
        <p:txBody>
          <a:bodyPr wrap="square">
            <a:spAutoFit/>
          </a:bodyPr>
          <a:lstStyle/>
          <a:p>
            <a:r>
              <a:rPr lang="en-US" sz="2800" dirty="0" smtClean="0">
                <a:solidFill>
                  <a:srgbClr val="F79646"/>
                </a:solidFill>
              </a:rPr>
              <a:t>A </a:t>
            </a:r>
            <a:r>
              <a:rPr lang="en-US" sz="2800" i="1" dirty="0" smtClean="0">
                <a:solidFill>
                  <a:srgbClr val="F79646"/>
                </a:solidFill>
              </a:rPr>
              <a:t>Parents’ Bill of Rights </a:t>
            </a:r>
            <a:r>
              <a:rPr lang="en-US" sz="2800" dirty="0" smtClean="0">
                <a:solidFill>
                  <a:srgbClr val="F79646"/>
                </a:solidFill>
              </a:rPr>
              <a:t>must be published on an educational agency’s </a:t>
            </a:r>
            <a:br>
              <a:rPr lang="en-US" sz="2800" dirty="0" smtClean="0">
                <a:solidFill>
                  <a:srgbClr val="F79646"/>
                </a:solidFill>
              </a:rPr>
            </a:br>
            <a:r>
              <a:rPr lang="en-US" sz="2800" dirty="0" smtClean="0">
                <a:solidFill>
                  <a:srgbClr val="F79646"/>
                </a:solidFill>
              </a:rPr>
              <a:t>website and shall </a:t>
            </a:r>
            <a:r>
              <a:rPr lang="en-US" sz="2800" dirty="0">
                <a:solidFill>
                  <a:srgbClr val="F79646"/>
                </a:solidFill>
              </a:rPr>
              <a:t>state:</a:t>
            </a:r>
            <a:r>
              <a:rPr lang="en-US" sz="2400" dirty="0">
                <a:solidFill>
                  <a:srgbClr val="F79646"/>
                </a:solidFill>
              </a:rPr>
              <a:t> </a:t>
            </a:r>
            <a:endParaRPr lang="en-US" sz="2400" dirty="0" smtClean="0">
              <a:solidFill>
                <a:srgbClr val="F79646"/>
              </a:solidFill>
            </a:endParaRPr>
          </a:p>
          <a:p>
            <a:endParaRPr lang="en-US" sz="2400" dirty="0">
              <a:solidFill>
                <a:srgbClr val="F79646"/>
              </a:solidFill>
              <a:latin typeface="+mj-lt"/>
            </a:endParaRPr>
          </a:p>
          <a:p>
            <a:pPr marL="342900" indent="-342900">
              <a:spcAft>
                <a:spcPts val="1200"/>
              </a:spcAft>
              <a:buFont typeface="Arial" panose="020B0604020202020204" pitchFamily="34" charset="0"/>
              <a:buChar char="•"/>
            </a:pPr>
            <a:r>
              <a:rPr lang="en-US" sz="2800" dirty="0" smtClean="0">
                <a:solidFill>
                  <a:srgbClr val="234D64"/>
                </a:solidFill>
              </a:rPr>
              <a:t>Student’s </a:t>
            </a:r>
            <a:r>
              <a:rPr lang="en-US" sz="2800" dirty="0">
                <a:solidFill>
                  <a:srgbClr val="234D64"/>
                </a:solidFill>
              </a:rPr>
              <a:t>PII cannot be sold or released for commercial purposes</a:t>
            </a:r>
            <a:r>
              <a:rPr lang="en-US" sz="2800" dirty="0" smtClean="0">
                <a:solidFill>
                  <a:srgbClr val="234D64"/>
                </a:solidFill>
              </a:rPr>
              <a:t>.</a:t>
            </a:r>
            <a:endParaRPr lang="en-US" sz="2800" dirty="0">
              <a:solidFill>
                <a:srgbClr val="234D64"/>
              </a:solidFill>
            </a:endParaRPr>
          </a:p>
          <a:p>
            <a:pPr marL="342900" indent="-342900">
              <a:spcAft>
                <a:spcPts val="1200"/>
              </a:spcAft>
              <a:buFont typeface="Arial" panose="020B0604020202020204" pitchFamily="34" charset="0"/>
              <a:buChar char="•"/>
            </a:pPr>
            <a:r>
              <a:rPr lang="en-US" sz="2800" dirty="0" smtClean="0">
                <a:solidFill>
                  <a:srgbClr val="234D64"/>
                </a:solidFill>
              </a:rPr>
              <a:t>Parents’ </a:t>
            </a:r>
            <a:r>
              <a:rPr lang="en-US" sz="2800" dirty="0">
                <a:solidFill>
                  <a:srgbClr val="234D64"/>
                </a:solidFill>
              </a:rPr>
              <a:t>right to inspect/review education </a:t>
            </a:r>
            <a:r>
              <a:rPr lang="en-US" sz="2800" dirty="0" smtClean="0">
                <a:solidFill>
                  <a:srgbClr val="234D64"/>
                </a:solidFill>
              </a:rPr>
              <a:t>records</a:t>
            </a:r>
            <a:endParaRPr lang="en-US" sz="2800" dirty="0">
              <a:solidFill>
                <a:srgbClr val="234D64"/>
              </a:solidFill>
            </a:endParaRPr>
          </a:p>
          <a:p>
            <a:pPr marL="342900" indent="-342900">
              <a:spcAft>
                <a:spcPts val="1200"/>
              </a:spcAft>
              <a:buFont typeface="Arial" panose="020B0604020202020204" pitchFamily="34" charset="0"/>
              <a:buChar char="•"/>
            </a:pPr>
            <a:r>
              <a:rPr lang="en-US" sz="2800" dirty="0" smtClean="0">
                <a:solidFill>
                  <a:srgbClr val="234D64"/>
                </a:solidFill>
              </a:rPr>
              <a:t>State </a:t>
            </a:r>
            <a:r>
              <a:rPr lang="en-US" sz="2800" dirty="0">
                <a:solidFill>
                  <a:srgbClr val="234D64"/>
                </a:solidFill>
              </a:rPr>
              <a:t>and </a:t>
            </a:r>
            <a:r>
              <a:rPr lang="en-US" sz="2800" dirty="0" smtClean="0">
                <a:solidFill>
                  <a:srgbClr val="234D64"/>
                </a:solidFill>
              </a:rPr>
              <a:t>federal </a:t>
            </a:r>
            <a:r>
              <a:rPr lang="en-US" sz="2800" dirty="0">
                <a:solidFill>
                  <a:srgbClr val="234D64"/>
                </a:solidFill>
              </a:rPr>
              <a:t>laws along with industry standards/best </a:t>
            </a:r>
            <a:r>
              <a:rPr lang="en-US" sz="2800" dirty="0" smtClean="0">
                <a:solidFill>
                  <a:srgbClr val="234D64"/>
                </a:solidFill>
              </a:rPr>
              <a:t>practices protect </a:t>
            </a:r>
            <a:r>
              <a:rPr lang="en-US" sz="2800" dirty="0">
                <a:solidFill>
                  <a:srgbClr val="234D64"/>
                </a:solidFill>
              </a:rPr>
              <a:t>confidentiality of </a:t>
            </a:r>
            <a:r>
              <a:rPr lang="en-US" sz="2800" dirty="0" smtClean="0">
                <a:solidFill>
                  <a:srgbClr val="234D64"/>
                </a:solidFill>
              </a:rPr>
              <a:t>PII</a:t>
            </a:r>
            <a:endParaRPr lang="en-US" sz="2800" dirty="0">
              <a:solidFill>
                <a:srgbClr val="234D64"/>
              </a:solidFill>
            </a:endParaRPr>
          </a:p>
          <a:p>
            <a:pPr marL="342900" indent="-342900">
              <a:spcAft>
                <a:spcPts val="1200"/>
              </a:spcAft>
              <a:buFont typeface="Arial" panose="020B0604020202020204" pitchFamily="34" charset="0"/>
              <a:buChar char="•"/>
            </a:pPr>
            <a:r>
              <a:rPr lang="en-US" sz="2800" dirty="0" smtClean="0">
                <a:solidFill>
                  <a:srgbClr val="234D64"/>
                </a:solidFill>
              </a:rPr>
              <a:t>List </a:t>
            </a:r>
            <a:r>
              <a:rPr lang="en-US" sz="2800" dirty="0">
                <a:solidFill>
                  <a:srgbClr val="234D64"/>
                </a:solidFill>
              </a:rPr>
              <a:t>of student data elements collected by </a:t>
            </a:r>
            <a:r>
              <a:rPr lang="en-US" sz="2800" dirty="0" smtClean="0">
                <a:solidFill>
                  <a:srgbClr val="234D64"/>
                </a:solidFill>
              </a:rPr>
              <a:t>state </a:t>
            </a:r>
            <a:r>
              <a:rPr lang="en-US" sz="2800" dirty="0">
                <a:solidFill>
                  <a:srgbClr val="234D64"/>
                </a:solidFill>
              </a:rPr>
              <a:t>available for public </a:t>
            </a:r>
            <a:r>
              <a:rPr lang="en-US" sz="2800" dirty="0" smtClean="0">
                <a:solidFill>
                  <a:srgbClr val="234D64"/>
                </a:solidFill>
              </a:rPr>
              <a:t>review </a:t>
            </a:r>
            <a:endParaRPr lang="en-US" sz="2800" dirty="0">
              <a:solidFill>
                <a:srgbClr val="234D64"/>
              </a:solidFill>
            </a:endParaRPr>
          </a:p>
          <a:p>
            <a:pPr marL="342900" indent="-342900">
              <a:spcAft>
                <a:spcPts val="1200"/>
              </a:spcAft>
              <a:buFont typeface="Arial" panose="020B0604020202020204" pitchFamily="34" charset="0"/>
              <a:buChar char="•"/>
            </a:pPr>
            <a:r>
              <a:rPr lang="en-US" sz="2800" dirty="0" smtClean="0">
                <a:solidFill>
                  <a:srgbClr val="234D64"/>
                </a:solidFill>
              </a:rPr>
              <a:t>Parents’ </a:t>
            </a:r>
            <a:r>
              <a:rPr lang="en-US" sz="2800" dirty="0">
                <a:solidFill>
                  <a:srgbClr val="234D64"/>
                </a:solidFill>
              </a:rPr>
              <a:t>right to review of complaints regarding </a:t>
            </a:r>
            <a:r>
              <a:rPr lang="en-US" sz="2800" dirty="0" smtClean="0">
                <a:solidFill>
                  <a:srgbClr val="234D64"/>
                </a:solidFill>
              </a:rPr>
              <a:t>breaches</a:t>
            </a:r>
          </a:p>
        </p:txBody>
      </p:sp>
    </p:spTree>
    <p:extLst>
      <p:ext uri="{BB962C8B-B14F-4D97-AF65-F5344CB8AC3E}">
        <p14:creationId xmlns:p14="http://schemas.microsoft.com/office/powerpoint/2010/main" val="3648252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Education Law 2-d</a:t>
            </a:r>
            <a:endParaRPr lang="en-US" dirty="0"/>
          </a:p>
        </p:txBody>
      </p:sp>
      <p:sp>
        <p:nvSpPr>
          <p:cNvPr id="7" name="Rectangle 6"/>
          <p:cNvSpPr/>
          <p:nvPr/>
        </p:nvSpPr>
        <p:spPr>
          <a:xfrm>
            <a:off x="436727" y="1831507"/>
            <a:ext cx="6578221" cy="3416320"/>
          </a:xfrm>
          <a:prstGeom prst="rect">
            <a:avLst/>
          </a:prstGeom>
        </p:spPr>
        <p:txBody>
          <a:bodyPr wrap="square">
            <a:spAutoFit/>
          </a:bodyPr>
          <a:lstStyle/>
          <a:p>
            <a:r>
              <a:rPr lang="en-US" sz="2800" dirty="0" smtClean="0">
                <a:solidFill>
                  <a:srgbClr val="F79646"/>
                </a:solidFill>
              </a:rPr>
              <a:t>The </a:t>
            </a:r>
            <a:r>
              <a:rPr lang="en-US" sz="2800" i="1" dirty="0" smtClean="0">
                <a:solidFill>
                  <a:srgbClr val="F79646"/>
                </a:solidFill>
              </a:rPr>
              <a:t>Parents’ Bill of Rights </a:t>
            </a:r>
            <a:r>
              <a:rPr lang="en-US" sz="2800" dirty="0" smtClean="0">
                <a:solidFill>
                  <a:srgbClr val="F79646"/>
                </a:solidFill>
              </a:rPr>
              <a:t>shall also include:</a:t>
            </a:r>
          </a:p>
          <a:p>
            <a:endParaRPr lang="en-US" sz="2400" b="1" dirty="0">
              <a:solidFill>
                <a:srgbClr val="F79646"/>
              </a:solidFill>
            </a:endParaRPr>
          </a:p>
          <a:p>
            <a:endParaRPr lang="en-US" sz="2400" dirty="0">
              <a:solidFill>
                <a:srgbClr val="F79646"/>
              </a:solidFill>
            </a:endParaRPr>
          </a:p>
          <a:p>
            <a:r>
              <a:rPr lang="en-US" sz="2800" dirty="0" smtClean="0">
                <a:solidFill>
                  <a:srgbClr val="234D64"/>
                </a:solidFill>
              </a:rPr>
              <a:t>Supplemental </a:t>
            </a:r>
            <a:r>
              <a:rPr lang="en-US" sz="2800" dirty="0">
                <a:solidFill>
                  <a:srgbClr val="234D64"/>
                </a:solidFill>
              </a:rPr>
              <a:t>information for each contract entered into by the educational agency with a third party contractor where such third party contractor receives student data </a:t>
            </a:r>
            <a:r>
              <a:rPr lang="en-US" sz="2800" dirty="0" smtClean="0">
                <a:solidFill>
                  <a:srgbClr val="234D64"/>
                </a:solidFill>
              </a:rPr>
              <a:t>and/or teacher/principal data.</a:t>
            </a:r>
            <a:endParaRPr lang="en-US" sz="2800" dirty="0">
              <a:solidFill>
                <a:srgbClr val="234D64"/>
              </a:solidFill>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1845" y="2191543"/>
            <a:ext cx="3573437" cy="357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473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Education Law 2-d</a:t>
            </a:r>
            <a:endParaRPr lang="en-US" dirty="0"/>
          </a:p>
        </p:txBody>
      </p:sp>
      <p:sp>
        <p:nvSpPr>
          <p:cNvPr id="7" name="Rectangle 6"/>
          <p:cNvSpPr/>
          <p:nvPr/>
        </p:nvSpPr>
        <p:spPr>
          <a:xfrm>
            <a:off x="439004" y="1905053"/>
            <a:ext cx="11600596" cy="3816429"/>
          </a:xfrm>
          <a:prstGeom prst="rect">
            <a:avLst/>
          </a:prstGeom>
        </p:spPr>
        <p:txBody>
          <a:bodyPr wrap="square">
            <a:spAutoFit/>
          </a:bodyPr>
          <a:lstStyle/>
          <a:p>
            <a:r>
              <a:rPr lang="en-US" sz="2800" dirty="0" smtClean="0">
                <a:solidFill>
                  <a:srgbClr val="F79646"/>
                </a:solidFill>
              </a:rPr>
              <a:t>Data Collection and Transparency Restrictions:</a:t>
            </a:r>
            <a:endParaRPr lang="en-US" sz="2400" dirty="0" smtClean="0">
              <a:solidFill>
                <a:srgbClr val="F79646"/>
              </a:solidFill>
            </a:endParaRPr>
          </a:p>
          <a:p>
            <a:endParaRPr lang="en-US" sz="2400" dirty="0">
              <a:solidFill>
                <a:srgbClr val="F79646"/>
              </a:solidFill>
            </a:endParaRPr>
          </a:p>
          <a:p>
            <a:pPr marL="342900" indent="-342900">
              <a:spcAft>
                <a:spcPts val="3000"/>
              </a:spcAft>
              <a:buFont typeface="Arial" panose="020B0604020202020204" pitchFamily="34" charset="0"/>
              <a:buChar char="•"/>
            </a:pPr>
            <a:r>
              <a:rPr lang="en-US" sz="2800" dirty="0" smtClean="0">
                <a:solidFill>
                  <a:srgbClr val="234D64"/>
                </a:solidFill>
              </a:rPr>
              <a:t>The CPO will develop and make available a description of student, </a:t>
            </a:r>
            <a:br>
              <a:rPr lang="en-US" sz="2800" dirty="0" smtClean="0">
                <a:solidFill>
                  <a:srgbClr val="234D64"/>
                </a:solidFill>
              </a:rPr>
            </a:br>
            <a:r>
              <a:rPr lang="en-US" sz="2800" dirty="0" smtClean="0">
                <a:solidFill>
                  <a:srgbClr val="234D64"/>
                </a:solidFill>
              </a:rPr>
              <a:t>teacher and principal data collected (including explanation and/or legal authority for collection of data and its intended uses)</a:t>
            </a:r>
            <a:endParaRPr lang="en-US" sz="2800" dirty="0">
              <a:solidFill>
                <a:srgbClr val="234D64"/>
              </a:solidFill>
            </a:endParaRPr>
          </a:p>
          <a:p>
            <a:pPr marL="342900" indent="-342900">
              <a:spcAft>
                <a:spcPts val="3000"/>
              </a:spcAft>
              <a:buFont typeface="Arial" panose="020B0604020202020204" pitchFamily="34" charset="0"/>
              <a:buChar char="•"/>
            </a:pPr>
            <a:r>
              <a:rPr lang="en-US" sz="2800" dirty="0" smtClean="0">
                <a:solidFill>
                  <a:srgbClr val="234D64"/>
                </a:solidFill>
              </a:rPr>
              <a:t>NYSED will collect only PII related to “educational purpose”</a:t>
            </a:r>
            <a:endParaRPr lang="en-US" sz="2800" dirty="0">
              <a:solidFill>
                <a:srgbClr val="234D64"/>
              </a:solidFill>
            </a:endParaRPr>
          </a:p>
          <a:p>
            <a:pPr marL="342900" indent="-342900">
              <a:spcAft>
                <a:spcPts val="3000"/>
              </a:spcAft>
              <a:buFont typeface="Arial" panose="020B0604020202020204" pitchFamily="34" charset="0"/>
              <a:buChar char="•"/>
            </a:pPr>
            <a:r>
              <a:rPr lang="en-US" sz="2800" dirty="0" smtClean="0">
                <a:solidFill>
                  <a:srgbClr val="234D64"/>
                </a:solidFill>
              </a:rPr>
              <a:t>PII may not be sold for marketing purposes</a:t>
            </a:r>
          </a:p>
        </p:txBody>
      </p:sp>
    </p:spTree>
    <p:extLst>
      <p:ext uri="{BB962C8B-B14F-4D97-AF65-F5344CB8AC3E}">
        <p14:creationId xmlns:p14="http://schemas.microsoft.com/office/powerpoint/2010/main" val="4194796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Education Law 2-d</a:t>
            </a:r>
            <a:endParaRPr lang="en-US" dirty="0"/>
          </a:p>
        </p:txBody>
      </p:sp>
      <p:sp>
        <p:nvSpPr>
          <p:cNvPr id="7" name="Rectangle 6"/>
          <p:cNvSpPr/>
          <p:nvPr/>
        </p:nvSpPr>
        <p:spPr>
          <a:xfrm>
            <a:off x="419232" y="1751117"/>
            <a:ext cx="7022968" cy="4154984"/>
          </a:xfrm>
          <a:prstGeom prst="rect">
            <a:avLst/>
          </a:prstGeom>
        </p:spPr>
        <p:txBody>
          <a:bodyPr wrap="square">
            <a:spAutoFit/>
          </a:bodyPr>
          <a:lstStyle/>
          <a:p>
            <a:r>
              <a:rPr lang="en-US" sz="2400" dirty="0">
                <a:solidFill>
                  <a:srgbClr val="F79646"/>
                </a:solidFill>
              </a:rPr>
              <a:t>Breach and Unauthorized Release Notification </a:t>
            </a:r>
            <a:r>
              <a:rPr lang="en-US" sz="2400" dirty="0" smtClean="0">
                <a:solidFill>
                  <a:srgbClr val="F79646"/>
                </a:solidFill>
              </a:rPr>
              <a:t>Procedures: </a:t>
            </a:r>
            <a:r>
              <a:rPr lang="en-US" sz="2400" b="1" dirty="0">
                <a:solidFill>
                  <a:srgbClr val="F79646"/>
                </a:solidFill>
              </a:rPr>
              <a:t/>
            </a:r>
            <a:br>
              <a:rPr lang="en-US" sz="2400" b="1" dirty="0">
                <a:solidFill>
                  <a:srgbClr val="F79646"/>
                </a:solidFill>
              </a:rPr>
            </a:br>
            <a:endParaRPr lang="en-US" sz="2400" b="1" dirty="0">
              <a:solidFill>
                <a:srgbClr val="F79646"/>
              </a:solidFill>
            </a:endParaRPr>
          </a:p>
          <a:p>
            <a:pPr marL="342900" indent="-342900">
              <a:buFont typeface="Arial" panose="020B0604020202020204" pitchFamily="34" charset="0"/>
              <a:buChar char="•"/>
            </a:pPr>
            <a:r>
              <a:rPr lang="en-US" sz="2400" dirty="0">
                <a:solidFill>
                  <a:srgbClr val="234D64"/>
                </a:solidFill>
              </a:rPr>
              <a:t>Third </a:t>
            </a:r>
            <a:r>
              <a:rPr lang="en-US" sz="2400" dirty="0" smtClean="0">
                <a:solidFill>
                  <a:srgbClr val="234D64"/>
                </a:solidFill>
              </a:rPr>
              <a:t>party contractors </a:t>
            </a:r>
            <a:r>
              <a:rPr lang="en-US" sz="2400" dirty="0">
                <a:solidFill>
                  <a:srgbClr val="234D64"/>
                </a:solidFill>
              </a:rPr>
              <a:t>must notify districts of a breach resulting in unauthorized </a:t>
            </a:r>
            <a:r>
              <a:rPr lang="en-US" sz="2400" dirty="0" smtClean="0">
                <a:solidFill>
                  <a:srgbClr val="234D64"/>
                </a:solidFill>
              </a:rPr>
              <a:t>data release.</a:t>
            </a:r>
            <a:endParaRPr lang="en-US" sz="2400" dirty="0">
              <a:solidFill>
                <a:srgbClr val="234D64"/>
              </a:solidFill>
            </a:endParaRPr>
          </a:p>
          <a:p>
            <a:pPr marL="342900" indent="-342900">
              <a:buFont typeface="Arial" panose="020B0604020202020204" pitchFamily="34" charset="0"/>
              <a:buChar char="•"/>
            </a:pPr>
            <a:endParaRPr lang="en-US" sz="2400" dirty="0">
              <a:solidFill>
                <a:srgbClr val="234D64"/>
              </a:solidFill>
            </a:endParaRPr>
          </a:p>
          <a:p>
            <a:pPr marL="342900" indent="-342900">
              <a:buFont typeface="Arial" panose="020B0604020202020204" pitchFamily="34" charset="0"/>
              <a:buChar char="•"/>
            </a:pPr>
            <a:r>
              <a:rPr lang="en-US" sz="2400" dirty="0">
                <a:solidFill>
                  <a:srgbClr val="234D64"/>
                </a:solidFill>
              </a:rPr>
              <a:t>School districts must report the breach to the CPO and any </a:t>
            </a:r>
            <a:r>
              <a:rPr lang="en-US" sz="2400" dirty="0" smtClean="0">
                <a:solidFill>
                  <a:srgbClr val="234D64"/>
                </a:solidFill>
              </a:rPr>
              <a:t>students</a:t>
            </a:r>
            <a:r>
              <a:rPr lang="en-US" sz="2400" dirty="0">
                <a:solidFill>
                  <a:srgbClr val="234D64"/>
                </a:solidFill>
              </a:rPr>
              <a:t>, </a:t>
            </a:r>
            <a:r>
              <a:rPr lang="en-US" sz="2400" dirty="0" smtClean="0">
                <a:solidFill>
                  <a:srgbClr val="234D64"/>
                </a:solidFill>
              </a:rPr>
              <a:t/>
            </a:r>
            <a:br>
              <a:rPr lang="en-US" sz="2400" dirty="0" smtClean="0">
                <a:solidFill>
                  <a:srgbClr val="234D64"/>
                </a:solidFill>
              </a:rPr>
            </a:br>
            <a:r>
              <a:rPr lang="en-US" sz="2400" dirty="0" smtClean="0">
                <a:solidFill>
                  <a:srgbClr val="234D64"/>
                </a:solidFill>
              </a:rPr>
              <a:t>teachers </a:t>
            </a:r>
            <a:r>
              <a:rPr lang="en-US" sz="2400" dirty="0">
                <a:solidFill>
                  <a:srgbClr val="234D64"/>
                </a:solidFill>
              </a:rPr>
              <a:t>and </a:t>
            </a:r>
            <a:r>
              <a:rPr lang="en-US" sz="2400" dirty="0" smtClean="0">
                <a:solidFill>
                  <a:srgbClr val="234D64"/>
                </a:solidFill>
              </a:rPr>
              <a:t>principals whose PII was improperly released. </a:t>
            </a:r>
          </a:p>
          <a:p>
            <a:pPr marL="342900" indent="-342900">
              <a:buFont typeface="Arial" panose="020B0604020202020204" pitchFamily="34" charset="0"/>
              <a:buChar char="•"/>
            </a:pPr>
            <a:endParaRPr lang="en-US" sz="2400" dirty="0" smtClean="0">
              <a:solidFill>
                <a:srgbClr val="234D64"/>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5406" y="1751116"/>
            <a:ext cx="4950612" cy="3506683"/>
          </a:xfrm>
          <a:prstGeom prst="rect">
            <a:avLst/>
          </a:prstGeom>
        </p:spPr>
      </p:pic>
      <p:sp>
        <p:nvSpPr>
          <p:cNvPr id="5" name="TextBox 4"/>
          <p:cNvSpPr txBox="1"/>
          <p:nvPr/>
        </p:nvSpPr>
        <p:spPr>
          <a:xfrm>
            <a:off x="419232" y="5625669"/>
            <a:ext cx="1157678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234D64"/>
                </a:solidFill>
              </a:rPr>
              <a:t>Breach and unauthorized release is punishable by civil penalty and CPO can limit an offending contractors access to student, teacher and principal data.</a:t>
            </a:r>
            <a:endParaRPr lang="en-US" sz="2400" dirty="0"/>
          </a:p>
        </p:txBody>
      </p:sp>
    </p:spTree>
    <p:extLst>
      <p:ext uri="{BB962C8B-B14F-4D97-AF65-F5344CB8AC3E}">
        <p14:creationId xmlns:p14="http://schemas.microsoft.com/office/powerpoint/2010/main" val="2155868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8284" y="365126"/>
            <a:ext cx="9412515" cy="1325563"/>
          </a:xfrm>
        </p:spPr>
        <p:txBody>
          <a:bodyPr>
            <a:normAutofit/>
          </a:bodyPr>
          <a:lstStyle/>
          <a:p>
            <a:r>
              <a:rPr lang="en-US" sz="3600" dirty="0" smtClean="0">
                <a:solidFill>
                  <a:srgbClr val="234D64"/>
                </a:solidFill>
              </a:rPr>
              <a:t>Family Educational Rights and Privacy Act - FERPA</a:t>
            </a:r>
            <a:endParaRPr lang="en-US" sz="3600" dirty="0">
              <a:solidFill>
                <a:srgbClr val="234D64"/>
              </a:solidFill>
            </a:endParaRPr>
          </a:p>
        </p:txBody>
      </p:sp>
      <p:sp>
        <p:nvSpPr>
          <p:cNvPr id="4" name="Rectangle 3"/>
          <p:cNvSpPr/>
          <p:nvPr/>
        </p:nvSpPr>
        <p:spPr>
          <a:xfrm>
            <a:off x="4736910" y="6583781"/>
            <a:ext cx="7086600" cy="276999"/>
          </a:xfrm>
          <a:prstGeom prst="rect">
            <a:avLst/>
          </a:prstGeom>
        </p:spPr>
        <p:txBody>
          <a:bodyPr wrap="square">
            <a:spAutoFit/>
          </a:bodyPr>
          <a:lstStyle/>
          <a:p>
            <a:pPr algn="r"/>
            <a:r>
              <a:rPr lang="en-US" sz="1200" i="1"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http://www2.ed.gov/policy/gen/guid/fpco/doc/ferpa101slides.pdf</a:t>
            </a: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63428685"/>
              </p:ext>
            </p:extLst>
          </p:nvPr>
        </p:nvGraphicFramePr>
        <p:xfrm>
          <a:off x="486889" y="1949090"/>
          <a:ext cx="11263833" cy="4376080"/>
        </p:xfrm>
        <a:graphic>
          <a:graphicData uri="http://schemas.openxmlformats.org/drawingml/2006/table">
            <a:tbl>
              <a:tblPr firstRow="1" bandRow="1">
                <a:tableStyleId>{C4B1156A-380E-4F78-BDF5-A606A8083BF9}</a:tableStyleId>
              </a:tblPr>
              <a:tblGrid>
                <a:gridCol w="2294411"/>
                <a:gridCol w="8969422"/>
              </a:tblGrid>
              <a:tr h="827907">
                <a:tc>
                  <a:txBody>
                    <a:bodyPr/>
                    <a:lstStyle/>
                    <a:p>
                      <a:pPr algn="l"/>
                      <a:r>
                        <a:rPr lang="en-US" sz="2400" b="0" dirty="0" smtClean="0"/>
                        <a:t>Background</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Federal law</a:t>
                      </a:r>
                      <a:r>
                        <a:rPr lang="en-US" sz="1800" b="0" baseline="0" dirty="0" smtClean="0"/>
                        <a:t> enacted in 1974 to protect student education records, or personally identifiable information (PII) from student education records, from unauthorized disclosure.</a:t>
                      </a:r>
                      <a:endParaRPr lang="en-US" sz="1800" b="0" kern="1200" dirty="0" smtClean="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r>
              <a:tr h="827907">
                <a:tc>
                  <a:txBody>
                    <a:bodyPr/>
                    <a:lstStyle/>
                    <a:p>
                      <a:pPr algn="l"/>
                      <a:r>
                        <a:rPr lang="en-US" sz="2400" b="0" dirty="0" smtClean="0"/>
                        <a:t>Applies</a:t>
                      </a:r>
                      <a:r>
                        <a:rPr lang="en-US" sz="2400" b="0" baseline="0" dirty="0" smtClean="0"/>
                        <a:t> To</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b="0" kern="1200" dirty="0" smtClean="0">
                          <a:solidFill>
                            <a:schemeClr val="tx1"/>
                          </a:solidFill>
                          <a:latin typeface="+mn-lt"/>
                          <a:ea typeface="+mn-ea"/>
                          <a:cs typeface="+mn-cs"/>
                        </a:rPr>
                        <a:t>Schools that receive funds under any program administered by the U.S.</a:t>
                      </a:r>
                      <a:r>
                        <a:rPr lang="en-US" sz="1800" b="0" kern="1200" baseline="0" dirty="0" smtClean="0">
                          <a:solidFill>
                            <a:schemeClr val="tx1"/>
                          </a:solidFill>
                          <a:latin typeface="+mn-lt"/>
                          <a:ea typeface="+mn-ea"/>
                          <a:cs typeface="+mn-cs"/>
                        </a:rPr>
                        <a:t> </a:t>
                      </a:r>
                      <a:r>
                        <a:rPr lang="en-US" sz="1800" b="0" kern="1200" dirty="0" smtClean="0">
                          <a:solidFill>
                            <a:schemeClr val="tx1"/>
                          </a:solidFill>
                          <a:latin typeface="+mn-lt"/>
                          <a:ea typeface="+mn-ea"/>
                          <a:cs typeface="+mn-cs"/>
                        </a:rPr>
                        <a:t>Secretary of Education</a:t>
                      </a:r>
                      <a:endParaRPr lang="en-US" sz="1800" b="0" kern="1200" dirty="0">
                        <a:solidFill>
                          <a:schemeClr val="tx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37542">
                <a:tc>
                  <a:txBody>
                    <a:bodyPr/>
                    <a:lstStyle/>
                    <a:p>
                      <a:pPr algn="l"/>
                      <a:r>
                        <a:rPr lang="en-US" sz="2400" b="0" dirty="0" smtClean="0"/>
                        <a:t>Key Provisions</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smtClean="0"/>
                        <a:t>Parents have the right to access</a:t>
                      </a:r>
                      <a:r>
                        <a:rPr lang="en-US" sz="1800" b="0" baseline="0" dirty="0" smtClean="0"/>
                        <a:t> </a:t>
                      </a:r>
                      <a:r>
                        <a:rPr lang="en-US" sz="1800" b="0" dirty="0" smtClean="0"/>
                        <a:t>their children’s education records, the right to seek to have the records amended, and the</a:t>
                      </a:r>
                      <a:r>
                        <a:rPr lang="en-US" sz="1800" b="0" baseline="0" dirty="0" smtClean="0"/>
                        <a:t> </a:t>
                      </a:r>
                      <a:r>
                        <a:rPr lang="en-US" sz="1800" b="0" dirty="0" smtClean="0"/>
                        <a:t>right to consent to disclosure</a:t>
                      </a:r>
                      <a:r>
                        <a:rPr lang="en-US" sz="1800" b="0" baseline="0" dirty="0" smtClean="0"/>
                        <a:t>. Parents also have the r</a:t>
                      </a:r>
                      <a:r>
                        <a:rPr lang="en-US" sz="1800" b="0" dirty="0" smtClean="0"/>
                        <a:t>ight to</a:t>
                      </a:r>
                      <a:br>
                        <a:rPr lang="en-US" sz="1800" b="0" dirty="0" smtClean="0"/>
                      </a:br>
                      <a:r>
                        <a:rPr lang="en-US" sz="1800" b="0" dirty="0" smtClean="0"/>
                        <a:t>file a complaint with the U.S Department of Education.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9B073"/>
                    </a:solidFill>
                  </a:tcPr>
                </a:tc>
              </a:tr>
              <a:tr h="1182724">
                <a:tc>
                  <a:txBody>
                    <a:bodyPr/>
                    <a:lstStyle/>
                    <a:p>
                      <a:pPr algn="l"/>
                      <a:r>
                        <a:rPr lang="en-US" sz="2400" b="0" dirty="0" smtClean="0"/>
                        <a:t>Additional</a:t>
                      </a:r>
                      <a:r>
                        <a:rPr lang="en-US" sz="2400" b="0" baseline="0" dirty="0" smtClean="0"/>
                        <a:t> Info</a:t>
                      </a:r>
                      <a:endParaRPr lang="en-US" sz="24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effectLst/>
                        </a:rPr>
                        <a:t>When a student turns 18 years old, or enters a postsecondary institution at any age, FERPA rights transfer from the parents to the student</a:t>
                      </a:r>
                      <a:r>
                        <a:rPr lang="en-US" sz="1800" b="0" baseline="0" dirty="0" smtClean="0">
                          <a:effectLst/>
                        </a:rPr>
                        <a:t> (they become an </a:t>
                      </a:r>
                      <a:r>
                        <a:rPr lang="en-US" sz="1800" b="0" i="1" baseline="0" dirty="0" smtClean="0">
                          <a:effectLst/>
                        </a:rPr>
                        <a:t>eligible student</a:t>
                      </a:r>
                      <a:r>
                        <a:rPr lang="en-US" sz="1800" b="0" baseline="0" dirty="0" smtClean="0">
                          <a:effectLst/>
                        </a:rPr>
                        <a:t>).</a:t>
                      </a:r>
                      <a:endParaRPr lang="en-US" sz="1800" b="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0807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a:hlinkClick r:id="rId4"/>
          </p:cNvPr>
          <p:cNvSpPr/>
          <p:nvPr/>
        </p:nvSpPr>
        <p:spPr>
          <a:xfrm>
            <a:off x="2514345" y="2361063"/>
            <a:ext cx="7436581" cy="6262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solidFill>
                  <a:srgbClr val="234D64"/>
                </a:solidFill>
              </a:rPr>
              <a:t>Student Privacy </a:t>
            </a:r>
            <a:r>
              <a:rPr lang="en-US" dirty="0" smtClean="0">
                <a:solidFill>
                  <a:srgbClr val="234D64"/>
                </a:solidFill>
              </a:rPr>
              <a:t>Pledge</a:t>
            </a:r>
            <a:endParaRPr lang="en-US" dirty="0">
              <a:solidFill>
                <a:srgbClr val="234D64"/>
              </a:solidFill>
            </a:endParaRPr>
          </a:p>
        </p:txBody>
      </p:sp>
      <p:sp>
        <p:nvSpPr>
          <p:cNvPr id="4" name="TextBox 3"/>
          <p:cNvSpPr txBox="1"/>
          <p:nvPr/>
        </p:nvSpPr>
        <p:spPr>
          <a:xfrm>
            <a:off x="636195" y="3619030"/>
            <a:ext cx="7276651" cy="2492990"/>
          </a:xfrm>
          <a:prstGeom prst="rect">
            <a:avLst/>
          </a:prstGeom>
          <a:noFill/>
        </p:spPr>
        <p:txBody>
          <a:bodyPr wrap="square" rtlCol="0">
            <a:spAutoFit/>
          </a:bodyPr>
          <a:lstStyle/>
          <a:p>
            <a:r>
              <a:rPr lang="en-US" sz="2600" dirty="0" smtClean="0"/>
              <a:t>In 2014, the Future of Privacy Forum (FPF) and the Software &amp; Information Industry Association (SIIA) introduced a Student Privacy Pledge to safeguard student privacy regarding the collection, maintenance, and use of student personal information. </a:t>
            </a:r>
            <a:endParaRPr lang="en-US" sz="2600" dirty="0"/>
          </a:p>
        </p:txBody>
      </p:sp>
      <p:sp>
        <p:nvSpPr>
          <p:cNvPr id="3" name="Rectangle 2">
            <a:hlinkClick r:id="rId4"/>
          </p:cNvPr>
          <p:cNvSpPr/>
          <p:nvPr/>
        </p:nvSpPr>
        <p:spPr>
          <a:xfrm>
            <a:off x="636195" y="2270139"/>
            <a:ext cx="8958738" cy="769441"/>
          </a:xfrm>
          <a:prstGeom prst="rect">
            <a:avLst/>
          </a:prstGeom>
        </p:spPr>
        <p:txBody>
          <a:bodyPr wrap="square">
            <a:spAutoFit/>
          </a:bodyPr>
          <a:lstStyle/>
          <a:p>
            <a:r>
              <a:rPr lang="en-US" sz="4400" dirty="0">
                <a:solidFill>
                  <a:schemeClr val="accent3"/>
                </a:solidFill>
              </a:rPr>
              <a:t>www.studentprivacypledge.org</a:t>
            </a:r>
            <a:endParaRPr lang="en-US" sz="5400" dirty="0">
              <a:solidFill>
                <a:schemeClr val="accent3"/>
              </a:solidFill>
            </a:endParaRPr>
          </a:p>
        </p:txBody>
      </p:sp>
      <p:pic>
        <p:nvPicPr>
          <p:cNvPr id="9218" name="Picture 2">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13838" y="3619030"/>
            <a:ext cx="3694461" cy="246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629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34D64"/>
                </a:solidFill>
              </a:rPr>
              <a:t>Student Privacy Pledge</a:t>
            </a:r>
          </a:p>
        </p:txBody>
      </p:sp>
      <p:sp>
        <p:nvSpPr>
          <p:cNvPr id="3" name="Rectangle 2"/>
          <p:cNvSpPr/>
          <p:nvPr/>
        </p:nvSpPr>
        <p:spPr>
          <a:xfrm>
            <a:off x="458197" y="1892910"/>
            <a:ext cx="11413066" cy="4632037"/>
          </a:xfrm>
          <a:prstGeom prst="rect">
            <a:avLst/>
          </a:prstGeom>
        </p:spPr>
        <p:txBody>
          <a:bodyPr wrap="square">
            <a:spAutoFit/>
          </a:bodyPr>
          <a:lstStyle/>
          <a:p>
            <a:pPr>
              <a:defRPr/>
            </a:pPr>
            <a:r>
              <a:rPr lang="en-US" sz="2800" dirty="0">
                <a:solidFill>
                  <a:srgbClr val="F79646"/>
                </a:solidFill>
              </a:rPr>
              <a:t>The pledge will hold school service providers accountable to:</a:t>
            </a:r>
          </a:p>
          <a:p>
            <a:endParaRPr lang="en-US" sz="2400" dirty="0">
              <a:solidFill>
                <a:srgbClr val="234D64"/>
              </a:solidFill>
            </a:endParaRPr>
          </a:p>
          <a:p>
            <a:pPr>
              <a:spcAft>
                <a:spcPts val="600"/>
              </a:spcAft>
              <a:buFont typeface="Arial" panose="020B0604020202020204" pitchFamily="34" charset="0"/>
              <a:buChar char="•"/>
            </a:pPr>
            <a:r>
              <a:rPr lang="en-US" sz="2600" dirty="0">
                <a:solidFill>
                  <a:srgbClr val="234D64"/>
                </a:solidFill>
              </a:rPr>
              <a:t>Not sell student information</a:t>
            </a:r>
          </a:p>
          <a:p>
            <a:pPr>
              <a:spcAft>
                <a:spcPts val="600"/>
              </a:spcAft>
              <a:buFont typeface="Arial" panose="020B0604020202020204" pitchFamily="34" charset="0"/>
              <a:buChar char="•"/>
            </a:pPr>
            <a:r>
              <a:rPr lang="en-US" sz="2600" dirty="0">
                <a:solidFill>
                  <a:srgbClr val="234D64"/>
                </a:solidFill>
              </a:rPr>
              <a:t>Not behaviorally target advertising </a:t>
            </a:r>
          </a:p>
          <a:p>
            <a:pPr>
              <a:spcAft>
                <a:spcPts val="600"/>
              </a:spcAft>
              <a:buFont typeface="Arial" panose="020B0604020202020204" pitchFamily="34" charset="0"/>
              <a:buChar char="•"/>
            </a:pPr>
            <a:r>
              <a:rPr lang="en-US" sz="2600" dirty="0">
                <a:solidFill>
                  <a:srgbClr val="234D64"/>
                </a:solidFill>
              </a:rPr>
              <a:t>Use data for authorized education purposes only</a:t>
            </a:r>
          </a:p>
          <a:p>
            <a:pPr>
              <a:spcAft>
                <a:spcPts val="600"/>
              </a:spcAft>
              <a:buFont typeface="Arial" panose="020B0604020202020204" pitchFamily="34" charset="0"/>
              <a:buChar char="•"/>
            </a:pPr>
            <a:r>
              <a:rPr lang="en-US" sz="2600" dirty="0">
                <a:solidFill>
                  <a:srgbClr val="234D64"/>
                </a:solidFill>
              </a:rPr>
              <a:t>Not change privacy policies without notice and choice</a:t>
            </a:r>
          </a:p>
          <a:p>
            <a:pPr>
              <a:spcAft>
                <a:spcPts val="600"/>
              </a:spcAft>
              <a:buFont typeface="Arial" panose="020B0604020202020204" pitchFamily="34" charset="0"/>
              <a:buChar char="•"/>
            </a:pPr>
            <a:r>
              <a:rPr lang="en-US" sz="2600" dirty="0">
                <a:solidFill>
                  <a:srgbClr val="234D64"/>
                </a:solidFill>
              </a:rPr>
              <a:t>Enforce strict limits on data retention</a:t>
            </a:r>
          </a:p>
          <a:p>
            <a:pPr>
              <a:spcAft>
                <a:spcPts val="600"/>
              </a:spcAft>
              <a:buFont typeface="Arial" panose="020B0604020202020204" pitchFamily="34" charset="0"/>
              <a:buChar char="•"/>
            </a:pPr>
            <a:r>
              <a:rPr lang="en-US" sz="2600" dirty="0">
                <a:solidFill>
                  <a:srgbClr val="234D64"/>
                </a:solidFill>
              </a:rPr>
              <a:t>Support parental access to, and correction of errors in, their children's information</a:t>
            </a:r>
          </a:p>
          <a:p>
            <a:pPr>
              <a:spcAft>
                <a:spcPts val="600"/>
              </a:spcAft>
              <a:buFont typeface="Arial" panose="020B0604020202020204" pitchFamily="34" charset="0"/>
              <a:buChar char="•"/>
            </a:pPr>
            <a:r>
              <a:rPr lang="en-US" sz="2600" dirty="0">
                <a:solidFill>
                  <a:srgbClr val="234D64"/>
                </a:solidFill>
              </a:rPr>
              <a:t>Provide comprehensive security standards</a:t>
            </a:r>
          </a:p>
          <a:p>
            <a:pPr>
              <a:spcAft>
                <a:spcPts val="600"/>
              </a:spcAft>
              <a:buFont typeface="Arial" panose="020B0604020202020204" pitchFamily="34" charset="0"/>
              <a:buChar char="•"/>
            </a:pPr>
            <a:r>
              <a:rPr lang="en-US" sz="2600" dirty="0">
                <a:solidFill>
                  <a:srgbClr val="234D64"/>
                </a:solidFill>
              </a:rPr>
              <a:t>Be transparent about collection and use of data</a:t>
            </a:r>
          </a:p>
        </p:txBody>
      </p:sp>
      <p:sp>
        <p:nvSpPr>
          <p:cNvPr id="4" name="AutoShape 2" descr="data:image/jpeg;base64,/9j/4AAQSkZJRgABAQAAAQABAAD/2wCEAAkGBxMQEBQUDxQVFhQQEBQUFBQUFhUUFBQPFRQXFhUUFRQYHCggGBolHhQWITEhJSk3Li8yFyAzODQtNygtLisBCgoKDg0OGxAQGzQkHCY3NDcuOC0rNCs0LDIsLCw0LCwsLywsLCw0LCwvLDQ0LCwsLCwsLCwsLCwsLCwsLCwsLP/AABEIAHwAwwMBIgACEQEDEQH/xAAbAAACAwEBAQAAAAAAAAAAAAABAgAGBwUDBP/EAEUQAAEDAgMDBwkGBAQHAQAAAAEAAgMEEQUSIQYTMSJBUVJxkrIUM2FzgZGT0dIHFjI0U2MjQqGxFVRyszU2dILBwvAk/8QAFwEBAQEBAAAAAAAAAAAAAAAAAAMBAv/EACERAQABAwUBAAMAAAAAAAAAAAABAhEhAxITMUFRQmHw/9oADAMBAAIRAxEAPwC6EJS1G6BKBSEqfMgXFAiQzNBsXNB6CQP/ACvTMVmO1rAa2W4HFvMOqF1RTulzVVZpYqGddveHzTCoZ12d4fNY3um9A9wU3TeqPcFTij645Gy+UM67O835oipZ12d4fNYzum9Ue4KbpvVHuCcUfTkbQKlnXZ3h80wqmddneHzWK7pvVHuCm6b1R7gnFH05G2iqZ12d4fNOKqP9Rneb81h+6b1R7gpum9Ue4JxR9ORuQqo/1Gd5vzR8rj/UZ3m/NYZum9Ue4KbpvVHuCcUfTkbqKyP9Rneb80wrI/1I+835rCN03qj3BTdN6o9wTij6cjehWR/qM77fmvpAWA0kTd7HyR56PmHXat951xXTtdU1XPZGyUFMHLh2IURDlC4oAopcqIOGexC6JSkoFKCJQQD2LM9rPzkva3whaYVme1n5yXtb4QqaXaep05TGlxs0FxOtmguNumw1SjXhckGxABJB6COK1TYBkowl7sMEJqzOd7veOUO5Le7a19NSuFjm1dZBXxzTU0cFRFTujIIJErXkXkuCMw5IAFzbXpVd2bJ7cXUrI7qv7jvkhY9B7bG3ZdbBjm29TBhlHUsbHvKp1ngtdlHJceSL3HBV5s5k2dqHu4yYg57rcMz5muNvRcrN0t2qBb0HtsbDtPMjlPVd3XEe+yuuyf8AwPFv9Q/2mKwYrtTPh2G4aacMO+hs7OC7RrGkWsR0rZqzZkUsoa4HgmyHqu7rvkr7tmyKvw2PEo4xFMJN1O1vBxzZTc89jYg8bFXraOqxRj4xh0UT4zA0vMnHe3Og5Q0tZZNbdrB8p6HdmU391lBrwuewX/stU2Hrp5cZqnVga2ZlLkkaz8IyObYDU34o0GAtp8apqimsaWtZK+NzfwtkdGXFg9BHKHtHMm82srynma49jXH+wQLTztcO1rgPeQr/AIPtZPS4hJTRCMx1GLOzlwJcN5I2N1iD0AL6ftO2snE1RRWj3JbGL2OfUNfxvbj6Fu6b2sy0WZ5Sedj9dH42re1glJ52P10fjat7U9Xx3p+iCmF0oKYKSpgp7FAjdAPYopdFBwSEpRLUMqAJSmIQKBbLM9rPzkva3whaYsz2s/OS9rfCFTS7T1Onb2SwOCeEPgxDyWta45geS3d/ytAzNLhz3B5yLL6ftQxOORtJAJm1E1Mx++naAAXODRbQkXJbcgHSwXns7srQzYd5XXyyxjeujOUty6Oyt0yk3K+DbLZeOkgjqqKbfU012tJtmY+xI1FgQbEcAQR6dKY3OPH3bT1LHYLhzGvaXsdymBwLm8h/4mjUL22KngqsPnw6olbC98u9hkdbKScptYkXIc3UX1Dl9lfsdhNKIvKqqaN80QkF3NtbS5vu+AJ51WdqtlvIquKEv3kVSYzG+wBMbpGscDzXGYa8DcaLItOGzeMrDi0UGFYXPSNqGT1Fa+793YBrLNHAE5QA3nNySuhW4PDiOHYezy2CB1PDyg/K88pjRa28blIsq1imzFLS4tHRl0ggk3YLrtDw+W4brltbMGjhzrn4zswYcT8jZrnmjbG5wFzHJblHsGbupb9l/wBOxtlitNDRRYdQP3rI3Z5puZzwSbC2hJcbm2gsArjtNRGrkjfT4symayAMdG2QEOfcnOcsrdbEDhzLNtssIipa001IXvyiNpzkOJnedGiwFhqwe1dfbvYWPD6eGWFzn3du581iBIWgtLbDQXBFj0hLRgvOXX2NiZR4rUNmq45r0gJqC4ND3uI0uXG5FuleP2R7UtiHklU4Bgu+B7yAGO/mjueA4kdpHQqzsdsqcQkfmeIoIGh00lgbA3Ia2+gNgTc8AF18U2ewp9PNJRVpz07MxbJyhKOYNFgTc2ALengkxHUkX7cfet/xgPzDJ/ijXZrjLk34ObNwtbW6+j7SZ2yYnM6NzXNLY7OaQ5p5A4EI0OzkNThctTTuk8opD/HiJDm7sC5cwAX/AA6/9pClTs3FT4WypqHPE9S7/wDPE0gNEZ1Dni1zpdx1H4gF1i7M2V2k87H66PxtW92WCUnnY/XR+Nq3shT1fHWn6NkwShqYBSVMpZT2IoF0URsFEHCIQIUQJQKQlsmugSgUhZptZ+cl7W+ELSySs02s/OS9rfCFTS7T1Ol42ajpXYBavc5kPlTruZfNm3nJ4A86rm2+0FM+jjosOa7cQ5nukfcF77OsADqdXEkn0WXlhcWIVNAaemh3lNvi4lobm3ocHEZi4c9uZcLFMLmp3bupifG5zSQHi2ZvAlp4HjzKkRF3EzhsGP4fh1TPRQ12ffS0wbCAXtY5mhLS4aXJHOqTt9iDpcViidHu20csEUbb3uwysdn7CMtv9K5WO1dZVxQ1U7LRwgRRTMAaA4O0/mJzBzOPoXzY3tFNWSxzT7veQ5bOazLcNcHtz68qxH9SlNNiqq7ufa5f/FH20IghIPQRmIPvV7o4o6l9Li7yA2Ggl3o59421j7P4w9oWfYxg2KV8vlEtK4ufGwAsDGtLALtIGb0r5KrEa2ipn0Ezd3HLyyx4BfkedbOBsGktOnasteIht7TMun9nsBrsUdUz6CIvqpL8GvJO7BJ5h/6K6jCo6qHEIW1sVQ6ue6eJjMoMMga0NtZ5zDkR66c/SqNQYTi1PTzxRUrwyqbaU5Wl5ZltZpD9BYnS3OVXsJxGWhqBJFyJYszS17TpcWc17DY+zsSYv1JE27XDYSF1RhGJU0Q/judmyaBzmmNoy++N7VToMFqJGyPbBLlp25pCWObkHPo4XuOcDWy6OBVFdLWumoGuM5cXv3TQIwHm5DwTYNJHAnsXZ2u2lxYM3NY3cNlBBLGZd4Odu8DiO0A3W5iWYs+D7NcSdBiMTW2LKr+DI08C0glp9NiP6lH7TMQdNiMjDoylAhjaODW2DiQOYkkd0dC5+zOHVjpG1FDCZDTyCxGUtbJl4EEi+jv6r12lwmuzSVVbA5m8eC93JDc5s0AAONuAW43XZnbZxqTzsfro/G1b2sDpPOx+tj8bVvanq+O9P09kbJbpgVJUQEbKZlLlALKIElRBxSlRICBagUpSiWoZEAWZ7WfnJe1vhC0zKsz2s/OS9rfCFTS7T1Ol32MbVHApvIM2/wDK3ZcpaDa7M34tOF0Nt98MGgGJEGrNRdn4c+UF175dL5DrbTULi4NtK2mweWGKZ0dS6pL2Zbg5C5lzmtbgCqpW1sk7888j5H2tme4uIHQL8B6Au4py5mcLpWf8swf9Wf8AdeqDJ+E9h/stEwLE8OkwqKkr5nMLJXPIYHA33jnN5QB5iq1tdTUDN2MNkfIHNk3ue+h5OS1wON3e5dUzmzmqMNTxbD62aGkNFWMpmtpmh7XC+dxazKR2WPvWT7YidtU9lXMJ5I2tbvBoC22YAdmYq6Y1VYNiEdN5XO8PpoBGAxrgLkMzXuw87FR9paakjlDcOe58W7BJfxEmY3A0GlsvvXNH9h1Wvv2mbSVdJVQNpZnMaaVry2zS1z87hcgjoAC5n2lhs9NQ12UNkqYssgH83ID2n2codjl1NocQwWukjlqZ5SYohHkYHhrmgl1iA2/EngVUdt9pW10kbYWbunpmFkLDoTewLyBw0aABzAelKY6wVT2smI4i/C8Go2UZySVt3ySgAuuWhzrE8+rQDzBq8ts8IxNtCDXVEckMLw7kk53OcQ1uY5QHWvp286+fAcfo6mhbQ4rmYITeCdt9BrYXAOVwuRqLEJcdxWgpsOdQ4cZJd7NvXyO4B12km5AuTkAsAmbnjqfZfDLJhtc2nlEMrqgBkp4Mduo9SuXt1S18EDBWVzKiOWUNyMAFnNBcHHThol2JxKibQVdLXyFjaqUaNBJMe7YLggEDVpXPx7DcJigLsPmkfNmaA1ws0svyr8gc3pT8mfir1J52P10fjat8WB0nnY/XR+Nq3vRc6vjrT9MEwSgI5VJUyl1AxTKgl1FLKIOEQlITEJSEClKU1kEC2WabWfnJe1vhC0yyzPaz85L2t8IVNLtPU6ckAngnELjwa72Nd8kl0c56T7yrpPQUsh4Rydx/yTChmPCGb4Un0rz3z+u/vu+aPlMn6knxH/NB6DD5jwhm+FJ9KYYXUf5ef4Mv0rzFbL+rL8WT6k4xGccJ5/jS/UgJwuo/y8/wZfpSnD5hxhm+FJ9KhxGc8Z5/jS/UlNbL+rL8WT6kBNDNzwy/Ck+lKaWQcY5O4/5IeUyfqSfEf80N+/rv77vmghgeOLHe1rvkkII4gol56T7ygSjHrSedj9dH42re7LBKTzsfro/G1b3ZR1fFdP0QEQgAmAUlRClkbIkIEy9qiayiDglApi5KXIAQlRQt6EAWZ7WfnJe1vhC0z2LM9rPzkva3whU0u09TpYNmcKE9DZsDBI/ygmaeB0sUjWjk5Z2uHkxZY/iFiVwtmadklPXOe0OMdBvIy4XLH52jMOg2XHbI4AgOcGv/ABNDiGut1mg2d7VGvIvYkXFjYkXHQbcR6Fayd1l2Sog+CokZE2aeKSBrWPjMwjp3k7yoEDTeUjoHR6V47RYbuMRZGRHZ8lM4sjjdEwNkc27N25xLTbiCedcCN5a4OY5zXDg5pLXDscNQhfW+t73vc3v03439KWyXwv8AtFg1KIsRmpmtG7kiiMRAzU87JSHFnQx7S0jsIXO2Ew2FzZZ6wRbrOynbvniNpe/WV7SRq5jNQOk8QqkXnW7ncr8Wp5XPyut7VC4kWJNhewubAniQOGqzbixfN3U8ndQVpikZHIY5RERKzOxzHOaA/LfiWkEH0r6NtSwV0sTI44o4JjGN0zJ/DJF3P6xAuuG55JuSSdNSSTpw1PQo5xJuSSTxJJJJ6STxW2ZdoOI4QwOq4nUkcdHBSOkgrA053SBgMbt9e0pedC1cXYmnY+KrdJ5OHMZT5H1TDJFG58jmm4GuuguqwXnKGlzsrTdrC4ljT0ht7AqBxsRc2dxFzY9Fxz+1Ztw2+Xe2pbHS4i/dQtDYHMzRPaRE9waDIA08I3a27br22wjp4N3FSx23zRVue8DO1k193Aw8zGhp7bhVt7y78RJNgLuJJsOAueZRzieJJsLC5JsBwAvzehbZl3pSedj9dH42relgtJ52P10fjat7zKWr4pp+iEwCXMiPapKnsooB6EUC3/8ArKI5lEHCKUp7JXBApKUqFBBFTMd2ZnnqHyR5MryLXcQdGgcLK5EIgLqmqYZMXZ99zan9vvn6VPuZU/t98/StDATALrklzxwzv7l1P7XfP0qfcuq/a75+laPZBOSTjhnX3Kqv2u+fpR+5FV+13z9K0YJ2hOSTjhm/3Hqv2u+fpU+41X+13z9K0sBejQnJJxwzH7i1f7XfP0o/cSr/AGu+fpWn2UTkk44Zh9w6v9rvn6UfuDWftd8/StQC9AE5JOOGXwbB1bXsJ3VmyMceWeDXAn+X0LVLoWTALmqqau2xTECEQVLILl0e6iUJrIAojlU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MQEBQUDxQVFhQQEBQUFBQUFhUUFBQPFRQXFhUUFRQYHCggGBolHhQWITEhJSk3Li8yFyAzODQtNygtLisBCgoKDg0OGxAQGzQkHCY3NDcuOC0rNCs0LDIsLCw0LCwsLywsLCw0LCwvLDQ0LCwsLCwsLCwsLCwsLCwsLCwsLP/AABEIAHwAwwMBIgACEQEDEQH/xAAbAAACAwEBAQAAAAAAAAAAAAABAgAGBwUDBP/EAEUQAAEDAgMDBwkGBAQHAQAAAAEAAgMEEQUSIQYTMSJBUVJxkrIUM2FzgZGT0dIHFjI0U2MjQqGxFVRyszU2dILBwvAk/8QAFwEBAQEBAAAAAAAAAAAAAAAAAAMBAv/EACERAQABAwUBAAMAAAAAAAAAAAABAhEhAxITMUFRQmHw/9oADAMBAAIRAxEAPwC6EJS1G6BKBSEqfMgXFAiQzNBsXNB6CQP/ACvTMVmO1rAa2W4HFvMOqF1RTulzVVZpYqGddveHzTCoZ12d4fNY3um9A9wU3TeqPcFTij645Gy+UM67O835oipZ12d4fNYzum9Ue4KbpvVHuCcUfTkbQKlnXZ3h80wqmddneHzWK7pvVHuCm6b1R7gnFH05G2iqZ12d4fNOKqP9Rneb81h+6b1R7gpum9Ue4JxR9ORuQqo/1Gd5vzR8rj/UZ3m/NYZum9Ue4KbpvVHuCcUfTkbqKyP9Rneb80wrI/1I+835rCN03qj3BTdN6o9wTij6cjehWR/qM77fmvpAWA0kTd7HyR56PmHXat951xXTtdU1XPZGyUFMHLh2IURDlC4oAopcqIOGexC6JSkoFKCJQQD2LM9rPzkva3whaYVme1n5yXtb4QqaXaep05TGlxs0FxOtmguNumw1SjXhckGxABJB6COK1TYBkowl7sMEJqzOd7veOUO5Le7a19NSuFjm1dZBXxzTU0cFRFTujIIJErXkXkuCMw5IAFzbXpVd2bJ7cXUrI7qv7jvkhY9B7bG3ZdbBjm29TBhlHUsbHvKp1ngtdlHJceSL3HBV5s5k2dqHu4yYg57rcMz5muNvRcrN0t2qBb0HtsbDtPMjlPVd3XEe+yuuyf8AwPFv9Q/2mKwYrtTPh2G4aacMO+hs7OC7RrGkWsR0rZqzZkUsoa4HgmyHqu7rvkr7tmyKvw2PEo4xFMJN1O1vBxzZTc89jYg8bFXraOqxRj4xh0UT4zA0vMnHe3Og5Q0tZZNbdrB8p6HdmU391lBrwuewX/stU2Hrp5cZqnVga2ZlLkkaz8IyObYDU34o0GAtp8apqimsaWtZK+NzfwtkdGXFg9BHKHtHMm82srynma49jXH+wQLTztcO1rgPeQr/AIPtZPS4hJTRCMx1GLOzlwJcN5I2N1iD0AL6ftO2snE1RRWj3JbGL2OfUNfxvbj6Fu6b2sy0WZ5Sedj9dH42re1glJ52P10fjat7U9Xx3p+iCmF0oKYKSpgp7FAjdAPYopdFBwSEpRLUMqAJSmIQKBbLM9rPzkva3whaYsz2s/OS9rfCFTS7T1Onb2SwOCeEPgxDyWta45geS3d/ytAzNLhz3B5yLL6ftQxOORtJAJm1E1Mx++naAAXODRbQkXJbcgHSwXns7srQzYd5XXyyxjeujOUty6Oyt0yk3K+DbLZeOkgjqqKbfU012tJtmY+xI1FgQbEcAQR6dKY3OPH3bT1LHYLhzGvaXsdymBwLm8h/4mjUL22KngqsPnw6olbC98u9hkdbKScptYkXIc3UX1Dl9lfsdhNKIvKqqaN80QkF3NtbS5vu+AJ51WdqtlvIquKEv3kVSYzG+wBMbpGscDzXGYa8DcaLItOGzeMrDi0UGFYXPSNqGT1Fa+793YBrLNHAE5QA3nNySuhW4PDiOHYezy2CB1PDyg/K88pjRa28blIsq1imzFLS4tHRl0ggk3YLrtDw+W4brltbMGjhzrn4zswYcT8jZrnmjbG5wFzHJblHsGbupb9l/wBOxtlitNDRRYdQP3rI3Z5puZzwSbC2hJcbm2gsArjtNRGrkjfT4symayAMdG2QEOfcnOcsrdbEDhzLNtssIipa001IXvyiNpzkOJnedGiwFhqwe1dfbvYWPD6eGWFzn3du581iBIWgtLbDQXBFj0hLRgvOXX2NiZR4rUNmq45r0gJqC4ND3uI0uXG5FuleP2R7UtiHklU4Bgu+B7yAGO/mjueA4kdpHQqzsdsqcQkfmeIoIGh00lgbA3Ia2+gNgTc8AF18U2ewp9PNJRVpz07MxbJyhKOYNFgTc2ALengkxHUkX7cfet/xgPzDJ/ijXZrjLk34ObNwtbW6+j7SZ2yYnM6NzXNLY7OaQ5p5A4EI0OzkNThctTTuk8opD/HiJDm7sC5cwAX/AA6/9pClTs3FT4WypqHPE9S7/wDPE0gNEZ1Dni1zpdx1H4gF1i7M2V2k87H66PxtW92WCUnnY/XR+Nq3shT1fHWn6NkwShqYBSVMpZT2IoF0URsFEHCIQIUQJQKQlsmugSgUhZptZ+cl7W+ELSySs02s/OS9rfCFTS7T1Ol42ajpXYBavc5kPlTruZfNm3nJ4A86rm2+0FM+jjosOa7cQ5nukfcF77OsADqdXEkn0WXlhcWIVNAaemh3lNvi4lobm3ocHEZi4c9uZcLFMLmp3bupifG5zSQHi2ZvAlp4HjzKkRF3EzhsGP4fh1TPRQ12ffS0wbCAXtY5mhLS4aXJHOqTt9iDpcViidHu20csEUbb3uwysdn7CMtv9K5WO1dZVxQ1U7LRwgRRTMAaA4O0/mJzBzOPoXzY3tFNWSxzT7veQ5bOazLcNcHtz68qxH9SlNNiqq7ufa5f/FH20IghIPQRmIPvV7o4o6l9Li7yA2Ggl3o59421j7P4w9oWfYxg2KV8vlEtK4ufGwAsDGtLALtIGb0r5KrEa2ipn0Ezd3HLyyx4BfkedbOBsGktOnasteIht7TMun9nsBrsUdUz6CIvqpL8GvJO7BJ5h/6K6jCo6qHEIW1sVQ6ue6eJjMoMMga0NtZ5zDkR66c/SqNQYTi1PTzxRUrwyqbaU5Wl5ZltZpD9BYnS3OVXsJxGWhqBJFyJYszS17TpcWc17DY+zsSYv1JE27XDYSF1RhGJU0Q/judmyaBzmmNoy++N7VToMFqJGyPbBLlp25pCWObkHPo4XuOcDWy6OBVFdLWumoGuM5cXv3TQIwHm5DwTYNJHAnsXZ2u2lxYM3NY3cNlBBLGZd4Odu8DiO0A3W5iWYs+D7NcSdBiMTW2LKr+DI08C0glp9NiP6lH7TMQdNiMjDoylAhjaODW2DiQOYkkd0dC5+zOHVjpG1FDCZDTyCxGUtbJl4EEi+jv6r12lwmuzSVVbA5m8eC93JDc5s0AAONuAW43XZnbZxqTzsfro/G1b2sDpPOx+tj8bVvanq+O9P09kbJbpgVJUQEbKZlLlALKIElRBxSlRICBagUpSiWoZEAWZ7WfnJe1vhC0zKsz2s/OS9rfCFTS7T1Ol32MbVHApvIM2/wDK3ZcpaDa7M34tOF0Nt98MGgGJEGrNRdn4c+UF175dL5DrbTULi4NtK2mweWGKZ0dS6pL2Zbg5C5lzmtbgCqpW1sk7888j5H2tme4uIHQL8B6Au4py5mcLpWf8swf9Wf8AdeqDJ+E9h/stEwLE8OkwqKkr5nMLJXPIYHA33jnN5QB5iq1tdTUDN2MNkfIHNk3ue+h5OS1wON3e5dUzmzmqMNTxbD62aGkNFWMpmtpmh7XC+dxazKR2WPvWT7YidtU9lXMJ5I2tbvBoC22YAdmYq6Y1VYNiEdN5XO8PpoBGAxrgLkMzXuw87FR9paakjlDcOe58W7BJfxEmY3A0GlsvvXNH9h1Wvv2mbSVdJVQNpZnMaaVry2zS1z87hcgjoAC5n2lhs9NQ12UNkqYssgH83ID2n2codjl1NocQwWukjlqZ5SYohHkYHhrmgl1iA2/EngVUdt9pW10kbYWbunpmFkLDoTewLyBw0aABzAelKY6wVT2smI4i/C8Go2UZySVt3ySgAuuWhzrE8+rQDzBq8ts8IxNtCDXVEckMLw7kk53OcQ1uY5QHWvp286+fAcfo6mhbQ4rmYITeCdt9BrYXAOVwuRqLEJcdxWgpsOdQ4cZJd7NvXyO4B12km5AuTkAsAmbnjqfZfDLJhtc2nlEMrqgBkp4Mduo9SuXt1S18EDBWVzKiOWUNyMAFnNBcHHThol2JxKibQVdLXyFjaqUaNBJMe7YLggEDVpXPx7DcJigLsPmkfNmaA1ws0svyr8gc3pT8mfir1J52P10fjat8WB0nnY/XR+Nq3vRc6vjrT9MEwSgI5VJUyl1AxTKgl1FLKIOEQlITEJSEClKU1kEC2WabWfnJe1vhC0yyzPaz85L2t8IVNLtPU6ckAngnELjwa72Nd8kl0c56T7yrpPQUsh4Rydx/yTChmPCGb4Un0rz3z+u/vu+aPlMn6knxH/NB6DD5jwhm+FJ9KYYXUf5ef4Mv0rzFbL+rL8WT6k4xGccJ5/jS/UgJwuo/y8/wZfpSnD5hxhm+FJ9KhxGc8Z5/jS/UlNbL+rL8WT6kBNDNzwy/Ck+lKaWQcY5O4/5IeUyfqSfEf80N+/rv77vmghgeOLHe1rvkkII4gol56T7ygSjHrSedj9dH42re7LBKTzsfro/G1b3ZR1fFdP0QEQgAmAUlRClkbIkIEy9qiayiDglApi5KXIAQlRQt6EAWZ7WfnJe1vhC0z2LM9rPzkva3whU0u09TpYNmcKE9DZsDBI/ygmaeB0sUjWjk5Z2uHkxZY/iFiVwtmadklPXOe0OMdBvIy4XLH52jMOg2XHbI4AgOcGv/ABNDiGut1mg2d7VGvIvYkXFjYkXHQbcR6Fayd1l2Sog+CokZE2aeKSBrWPjMwjp3k7yoEDTeUjoHR6V47RYbuMRZGRHZ8lM4sjjdEwNkc27N25xLTbiCedcCN5a4OY5zXDg5pLXDscNQhfW+t73vc3v03439KWyXwv8AtFg1KIsRmpmtG7kiiMRAzU87JSHFnQx7S0jsIXO2Ew2FzZZ6wRbrOynbvniNpe/WV7SRq5jNQOk8QqkXnW7ncr8Wp5XPyut7VC4kWJNhewubAniQOGqzbixfN3U8ndQVpikZHIY5RERKzOxzHOaA/LfiWkEH0r6NtSwV0sTI44o4JjGN0zJ/DJF3P6xAuuG55JuSSdNSSTpw1PQo5xJuSSTxJJJJ6STxW2ZdoOI4QwOq4nUkcdHBSOkgrA053SBgMbt9e0pedC1cXYmnY+KrdJ5OHMZT5H1TDJFG58jmm4GuuguqwXnKGlzsrTdrC4ljT0ht7AqBxsRc2dxFzY9Fxz+1Ztw2+Xe2pbHS4i/dQtDYHMzRPaRE9waDIA08I3a27br22wjp4N3FSx23zRVue8DO1k193Aw8zGhp7bhVt7y78RJNgLuJJsOAueZRzieJJsLC5JsBwAvzehbZl3pSedj9dH42relgtJ52P10fjat7zKWr4pp+iEwCXMiPapKnsooB6EUC3/8ArKI5lEHCKUp7JXBApKUqFBBFTMd2ZnnqHyR5MryLXcQdGgcLK5EIgLqmqYZMXZ99zan9vvn6VPuZU/t98/StDATALrklzxwzv7l1P7XfP0qfcuq/a75+laPZBOSTjhnX3Kqv2u+fpR+5FV+13z9K0YJ2hOSTjhm/3Hqv2u+fpU+41X+13z9K0sBejQnJJxwzH7i1f7XfP0o/cSr/AGu+fpWn2UTkk44Zh9w6v9rvn6UfuDWftd8/StQC9AE5JOOGXwbB1bXsJ3VmyMceWeDXAn+X0LVLoWTALmqqau2xTECEQVLILl0e6iUJrIAojlUQ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96018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 Current…</a:t>
            </a:r>
            <a:endParaRPr lang="en-US" dirty="0"/>
          </a:p>
        </p:txBody>
      </p:sp>
      <p:sp>
        <p:nvSpPr>
          <p:cNvPr id="3" name="TextBox 2"/>
          <p:cNvSpPr txBox="1"/>
          <p:nvPr/>
        </p:nvSpPr>
        <p:spPr>
          <a:xfrm>
            <a:off x="463203" y="2121547"/>
            <a:ext cx="5818067" cy="2123658"/>
          </a:xfrm>
          <a:prstGeom prst="rect">
            <a:avLst/>
          </a:prstGeom>
          <a:noFill/>
        </p:spPr>
        <p:txBody>
          <a:bodyPr wrap="square" rtlCol="0">
            <a:spAutoFit/>
          </a:bodyPr>
          <a:lstStyle/>
          <a:p>
            <a:r>
              <a:rPr lang="en-US" sz="3200" dirty="0" smtClean="0">
                <a:solidFill>
                  <a:schemeClr val="accent3"/>
                </a:solidFill>
              </a:rPr>
              <a:t>Policies </a:t>
            </a:r>
            <a:r>
              <a:rPr lang="en-US" sz="3200" dirty="0">
                <a:solidFill>
                  <a:schemeClr val="accent3"/>
                </a:solidFill>
              </a:rPr>
              <a:t>and </a:t>
            </a:r>
            <a:r>
              <a:rPr lang="en-US" sz="3200" dirty="0" smtClean="0">
                <a:solidFill>
                  <a:schemeClr val="accent3"/>
                </a:solidFill>
              </a:rPr>
              <a:t>procedures should be reviewed as laws and regulations change.  </a:t>
            </a:r>
          </a:p>
          <a:p>
            <a:endParaRPr lang="en-US" dirty="0"/>
          </a:p>
          <a:p>
            <a:endParaRPr lang="en-US" dirty="0"/>
          </a:p>
        </p:txBody>
      </p:sp>
      <p:pic>
        <p:nvPicPr>
          <p:cNvPr id="10242"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7304314" y="2121547"/>
            <a:ext cx="4413568" cy="441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551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Laws and Regulations</a:t>
            </a:r>
            <a:endParaRPr lang="en-US" dirty="0"/>
          </a:p>
        </p:txBody>
      </p:sp>
      <p:sp>
        <p:nvSpPr>
          <p:cNvPr id="5" name="TextBox 4"/>
          <p:cNvSpPr txBox="1"/>
          <p:nvPr/>
        </p:nvSpPr>
        <p:spPr>
          <a:xfrm>
            <a:off x="675249" y="1827634"/>
            <a:ext cx="1764090" cy="584775"/>
          </a:xfrm>
          <a:prstGeom prst="rect">
            <a:avLst/>
          </a:prstGeom>
          <a:noFill/>
        </p:spPr>
        <p:txBody>
          <a:bodyPr wrap="square" rtlCol="0">
            <a:spAutoFit/>
          </a:bodyPr>
          <a:lstStyle/>
          <a:p>
            <a:r>
              <a:rPr lang="en-US" sz="3200" dirty="0" smtClean="0">
                <a:solidFill>
                  <a:srgbClr val="F79646"/>
                </a:solidFill>
              </a:rPr>
              <a:t>Key Ideas</a:t>
            </a:r>
            <a:endParaRPr lang="en-US" sz="3200" dirty="0">
              <a:solidFill>
                <a:srgbClr val="F79646"/>
              </a:solidFill>
            </a:endParaRPr>
          </a:p>
        </p:txBody>
      </p:sp>
      <p:sp>
        <p:nvSpPr>
          <p:cNvPr id="7" name="TextBox 6"/>
          <p:cNvSpPr txBox="1"/>
          <p:nvPr/>
        </p:nvSpPr>
        <p:spPr>
          <a:xfrm>
            <a:off x="7425551" y="1821580"/>
            <a:ext cx="3042243" cy="584775"/>
          </a:xfrm>
          <a:prstGeom prst="rect">
            <a:avLst/>
          </a:prstGeom>
          <a:noFill/>
        </p:spPr>
        <p:txBody>
          <a:bodyPr wrap="none" rtlCol="0">
            <a:spAutoFit/>
          </a:bodyPr>
          <a:lstStyle/>
          <a:p>
            <a:pPr algn="ctr"/>
            <a:r>
              <a:rPr lang="en-US" sz="3200" dirty="0" smtClean="0">
                <a:solidFill>
                  <a:srgbClr val="F79646"/>
                </a:solidFill>
              </a:rPr>
              <a:t>Self-Assessment </a:t>
            </a:r>
            <a:endParaRPr lang="en-US" sz="3200" dirty="0">
              <a:solidFill>
                <a:srgbClr val="F79646"/>
              </a:solidFill>
            </a:endParaRPr>
          </a:p>
        </p:txBody>
      </p:sp>
      <p:pic>
        <p:nvPicPr>
          <p:cNvPr id="3074" name="Picture 2" descr="C:\Users\0110commintern00\Google Drive\Erie 1 Work\Handouts\Laws and Regs\Laws and Regs Key Idea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24" t="2635" r="3947" b="3153"/>
          <a:stretch/>
        </p:blipFill>
        <p:spPr bwMode="auto">
          <a:xfrm>
            <a:off x="675249" y="2518117"/>
            <a:ext cx="3038622" cy="399522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0110commintern00\Google Drive\Erie 1 Work\Handouts\Laws and Regs\Laws and Regs Self Assessmen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12" t="2534" r="3393" b="3459"/>
          <a:stretch/>
        </p:blipFill>
        <p:spPr bwMode="auto">
          <a:xfrm>
            <a:off x="7425551" y="2406354"/>
            <a:ext cx="3038103" cy="399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620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736x/87/d6/e3/87d6e3fd46f5bff672b116559ac529c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415" y="-57383"/>
            <a:ext cx="9948602" cy="696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908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068284" y="365126"/>
            <a:ext cx="9590315" cy="1325563"/>
          </a:xfrm>
        </p:spPr>
        <p:txBody>
          <a:bodyPr/>
          <a:lstStyle/>
          <a:p>
            <a:r>
              <a:rPr lang="en-US" dirty="0" smtClean="0"/>
              <a:t>Personally Identifiable Information (PII)</a:t>
            </a:r>
            <a:endParaRPr lang="en-US" dirty="0"/>
          </a:p>
        </p:txBody>
      </p:sp>
      <p:sp>
        <p:nvSpPr>
          <p:cNvPr id="9" name="Content Placeholder 8"/>
          <p:cNvSpPr>
            <a:spLocks noGrp="1"/>
          </p:cNvSpPr>
          <p:nvPr>
            <p:ph idx="4294967295"/>
          </p:nvPr>
        </p:nvSpPr>
        <p:spPr>
          <a:xfrm>
            <a:off x="243627" y="2773818"/>
            <a:ext cx="7731075" cy="3633787"/>
          </a:xfrm>
        </p:spPr>
        <p:txBody>
          <a:bodyPr>
            <a:normAutofit fontScale="92500" lnSpcReduction="20000"/>
          </a:bodyPr>
          <a:lstStyle/>
          <a:p>
            <a:pPr marL="463550" indent="-231775">
              <a:lnSpc>
                <a:spcPct val="110000"/>
              </a:lnSpc>
              <a:spcAft>
                <a:spcPts val="1200"/>
              </a:spcAft>
            </a:pPr>
            <a:r>
              <a:rPr lang="en-US" dirty="0" smtClean="0"/>
              <a:t>Student's name</a:t>
            </a:r>
          </a:p>
          <a:p>
            <a:pPr marL="463550" indent="-231775">
              <a:lnSpc>
                <a:spcPct val="110000"/>
              </a:lnSpc>
              <a:spcAft>
                <a:spcPts val="1200"/>
              </a:spcAft>
            </a:pPr>
            <a:r>
              <a:rPr lang="en-US" dirty="0" smtClean="0"/>
              <a:t>Name of the student's parent or </a:t>
            </a:r>
            <a:r>
              <a:rPr lang="en-US" dirty="0"/>
              <a:t>other family </a:t>
            </a:r>
            <a:r>
              <a:rPr lang="en-US" dirty="0" smtClean="0"/>
              <a:t>members</a:t>
            </a:r>
          </a:p>
          <a:p>
            <a:pPr marL="463550" indent="-231775">
              <a:lnSpc>
                <a:spcPct val="110000"/>
              </a:lnSpc>
              <a:spcAft>
                <a:spcPts val="1200"/>
              </a:spcAft>
            </a:pPr>
            <a:r>
              <a:rPr lang="en-US" dirty="0"/>
              <a:t>Address of the student or student's </a:t>
            </a:r>
            <a:r>
              <a:rPr lang="en-US" dirty="0" smtClean="0"/>
              <a:t>family</a:t>
            </a:r>
            <a:endParaRPr lang="en-US" dirty="0"/>
          </a:p>
          <a:p>
            <a:pPr marL="463550" indent="-231775">
              <a:lnSpc>
                <a:spcPct val="110000"/>
              </a:lnSpc>
              <a:spcAft>
                <a:spcPts val="1200"/>
              </a:spcAft>
            </a:pPr>
            <a:r>
              <a:rPr lang="en-US" dirty="0" smtClean="0"/>
              <a:t>A </a:t>
            </a:r>
            <a:r>
              <a:rPr lang="en-US" dirty="0"/>
              <a:t>personal identifier, such as the student's social security number, student number, </a:t>
            </a:r>
            <a:r>
              <a:rPr lang="en-US" dirty="0" smtClean="0"/>
              <a:t>or biometric record</a:t>
            </a:r>
            <a:endParaRPr lang="en-US" dirty="0"/>
          </a:p>
        </p:txBody>
      </p:sp>
      <p:sp>
        <p:nvSpPr>
          <p:cNvPr id="2" name="Rectangle 1"/>
          <p:cNvSpPr/>
          <p:nvPr/>
        </p:nvSpPr>
        <p:spPr>
          <a:xfrm>
            <a:off x="6735156" y="6507879"/>
            <a:ext cx="6716486" cy="307777"/>
          </a:xfrm>
          <a:prstGeom prst="rect">
            <a:avLst/>
          </a:prstGeom>
        </p:spPr>
        <p:txBody>
          <a:bodyPr wrap="square">
            <a:spAutoFit/>
          </a:bodyPr>
          <a:lstStyle/>
          <a:p>
            <a:r>
              <a:rPr lang="en-US" sz="1400" i="1"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http://</a:t>
            </a:r>
            <a:r>
              <a:rPr lang="en-US" sz="1200" i="1"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www.ecfr.gov/cgi-bin/text-idx?rgn=div5&amp;node=34:1.1.1.1.33#se34.1.99_13</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ounded Rectangle 4"/>
          <p:cNvSpPr/>
          <p:nvPr/>
        </p:nvSpPr>
        <p:spPr>
          <a:xfrm>
            <a:off x="243627" y="1748478"/>
            <a:ext cx="8654182" cy="1002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93340" tIns="0" rIns="293340" bIns="0" numCol="1" spcCol="1270" anchor="ctr" anchorCtr="0">
            <a:noAutofit/>
          </a:bodyPr>
          <a:lstStyle/>
          <a:p>
            <a:pPr>
              <a:spcAft>
                <a:spcPts val="1200"/>
              </a:spcAft>
            </a:pPr>
            <a:r>
              <a:rPr lang="en-US" sz="2800" b="1" dirty="0" smtClean="0">
                <a:solidFill>
                  <a:srgbClr val="F79646"/>
                </a:solidFill>
              </a:rPr>
              <a:t>Per FERPA, PII includes </a:t>
            </a:r>
            <a:r>
              <a:rPr lang="en-US" sz="2800" b="1" dirty="0">
                <a:solidFill>
                  <a:srgbClr val="F79646"/>
                </a:solidFill>
              </a:rPr>
              <a:t>but is not limited to:</a:t>
            </a: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875638" y="2247934"/>
            <a:ext cx="4084481" cy="35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985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Freeform 5"/>
          <p:cNvSpPr/>
          <p:nvPr/>
        </p:nvSpPr>
        <p:spPr>
          <a:xfrm>
            <a:off x="350586" y="3469066"/>
            <a:ext cx="11086870" cy="1187615"/>
          </a:xfrm>
          <a:custGeom>
            <a:avLst/>
            <a:gdLst>
              <a:gd name="connsiteX0" fmla="*/ 0 w 11086870"/>
              <a:gd name="connsiteY0" fmla="*/ 0 h 1376550"/>
              <a:gd name="connsiteX1" fmla="*/ 11086870 w 11086870"/>
              <a:gd name="connsiteY1" fmla="*/ 0 h 1376550"/>
              <a:gd name="connsiteX2" fmla="*/ 11086870 w 11086870"/>
              <a:gd name="connsiteY2" fmla="*/ 1376550 h 1376550"/>
              <a:gd name="connsiteX3" fmla="*/ 0 w 11086870"/>
              <a:gd name="connsiteY3" fmla="*/ 1376550 h 1376550"/>
              <a:gd name="connsiteX4" fmla="*/ 0 w 11086870"/>
              <a:gd name="connsiteY4" fmla="*/ 0 h 137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6870" h="1376550">
                <a:moveTo>
                  <a:pt x="0" y="0"/>
                </a:moveTo>
                <a:lnTo>
                  <a:pt x="11086870" y="0"/>
                </a:lnTo>
                <a:lnTo>
                  <a:pt x="11086870" y="1376550"/>
                </a:lnTo>
                <a:lnTo>
                  <a:pt x="0" y="1376550"/>
                </a:lnTo>
                <a:lnTo>
                  <a:pt x="0" y="0"/>
                </a:lnTo>
                <a:close/>
              </a:path>
            </a:pathLst>
          </a:cu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60464" tIns="395732" rIns="860464"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Alone or in combination is linked or linkable to a specific student</a:t>
            </a:r>
            <a:endParaRPr lang="en-US" sz="1900" kern="1200" dirty="0"/>
          </a:p>
          <a:p>
            <a:pPr marL="171450" lvl="1" indent="-171450" algn="l" defTabSz="844550">
              <a:lnSpc>
                <a:spcPct val="90000"/>
              </a:lnSpc>
              <a:spcBef>
                <a:spcPct val="0"/>
              </a:spcBef>
              <a:spcAft>
                <a:spcPct val="15000"/>
              </a:spcAft>
              <a:buChar char="••"/>
            </a:pPr>
            <a:r>
              <a:rPr lang="en-US" sz="1900" kern="1200" dirty="0" smtClean="0"/>
              <a:t>Would allow a reasonable person in the school community, who does not have personal knowledge of the relevant circumstances, to identify the student with reasonable certainty</a:t>
            </a:r>
            <a:endParaRPr lang="en-US" sz="1900" kern="1200" dirty="0"/>
          </a:p>
        </p:txBody>
      </p:sp>
      <p:sp>
        <p:nvSpPr>
          <p:cNvPr id="9" name="Rectangle 8"/>
          <p:cNvSpPr/>
          <p:nvPr/>
        </p:nvSpPr>
        <p:spPr>
          <a:xfrm>
            <a:off x="6735156" y="6507879"/>
            <a:ext cx="6716486" cy="307777"/>
          </a:xfrm>
          <a:prstGeom prst="rect">
            <a:avLst/>
          </a:prstGeom>
        </p:spPr>
        <p:txBody>
          <a:bodyPr wrap="square">
            <a:spAutoFit/>
          </a:bodyPr>
          <a:lstStyle/>
          <a:p>
            <a:r>
              <a:rPr lang="en-US" sz="1400" i="1"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http://</a:t>
            </a:r>
            <a:r>
              <a:rPr lang="en-US" sz="1200" i="1"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4"/>
              </a:rPr>
              <a:t>www.ecfr.gov/cgi-bin/text-idx?rgn=div5&amp;node=34:1.1.1.1.33#se34.1.99_13</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975672" y="365127"/>
            <a:ext cx="8697686" cy="1325563"/>
          </a:xfrm>
        </p:spPr>
        <p:txBody>
          <a:bodyPr/>
          <a:lstStyle/>
          <a:p>
            <a:r>
              <a:rPr lang="en-US" dirty="0" smtClean="0"/>
              <a:t>Personally Identifiable Information</a:t>
            </a:r>
            <a:endParaRPr lang="en-US" dirty="0"/>
          </a:p>
        </p:txBody>
      </p:sp>
      <p:sp>
        <p:nvSpPr>
          <p:cNvPr id="13" name="Rectangle 12"/>
          <p:cNvSpPr/>
          <p:nvPr/>
        </p:nvSpPr>
        <p:spPr>
          <a:xfrm>
            <a:off x="4610522" y="2700856"/>
            <a:ext cx="2936529" cy="355482"/>
          </a:xfrm>
          <a:prstGeom prst="rect">
            <a:avLst/>
          </a:prstGeom>
        </p:spPr>
        <p:txBody>
          <a:bodyPr wrap="square">
            <a:spAutoFit/>
          </a:bodyPr>
          <a:lstStyle/>
          <a:p>
            <a:pPr marL="171450" lvl="1" indent="-171450" defTabSz="844550">
              <a:lnSpc>
                <a:spcPct val="90000"/>
              </a:lnSpc>
              <a:spcBef>
                <a:spcPct val="0"/>
              </a:spcBef>
              <a:spcAft>
                <a:spcPct val="15000"/>
              </a:spcAft>
              <a:buChar char="••"/>
            </a:pPr>
            <a:r>
              <a:rPr lang="en-US" sz="1900" dirty="0"/>
              <a:t>Student’s place of </a:t>
            </a:r>
            <a:r>
              <a:rPr lang="en-US" sz="1900" dirty="0" smtClean="0"/>
              <a:t>birth</a:t>
            </a:r>
            <a:endParaRPr lang="en-US" sz="1900" dirty="0"/>
          </a:p>
        </p:txBody>
      </p:sp>
      <p:sp>
        <p:nvSpPr>
          <p:cNvPr id="14" name="Rectangle 13"/>
          <p:cNvSpPr/>
          <p:nvPr/>
        </p:nvSpPr>
        <p:spPr>
          <a:xfrm>
            <a:off x="8209830" y="2712940"/>
            <a:ext cx="2678105" cy="355482"/>
          </a:xfrm>
          <a:prstGeom prst="rect">
            <a:avLst/>
          </a:prstGeom>
        </p:spPr>
        <p:txBody>
          <a:bodyPr wrap="none">
            <a:spAutoFit/>
          </a:bodyPr>
          <a:lstStyle/>
          <a:p>
            <a:pPr marL="171450" lvl="1" indent="-171450" defTabSz="844550">
              <a:lnSpc>
                <a:spcPct val="90000"/>
              </a:lnSpc>
              <a:spcBef>
                <a:spcPct val="0"/>
              </a:spcBef>
              <a:spcAft>
                <a:spcPct val="15000"/>
              </a:spcAft>
              <a:buChar char="••"/>
            </a:pPr>
            <a:r>
              <a:rPr lang="en-US" sz="1900" dirty="0"/>
              <a:t>Mother’s maiden name</a:t>
            </a:r>
          </a:p>
        </p:txBody>
      </p:sp>
      <p:sp>
        <p:nvSpPr>
          <p:cNvPr id="15" name="Rectangle 14"/>
          <p:cNvSpPr/>
          <p:nvPr/>
        </p:nvSpPr>
        <p:spPr>
          <a:xfrm>
            <a:off x="1125891" y="2702420"/>
            <a:ext cx="2936529" cy="355482"/>
          </a:xfrm>
          <a:prstGeom prst="rect">
            <a:avLst/>
          </a:prstGeom>
        </p:spPr>
        <p:txBody>
          <a:bodyPr wrap="square">
            <a:spAutoFit/>
          </a:bodyPr>
          <a:lstStyle/>
          <a:p>
            <a:pPr marL="171450" lvl="1" indent="-171450" defTabSz="844550">
              <a:lnSpc>
                <a:spcPct val="90000"/>
              </a:lnSpc>
              <a:spcBef>
                <a:spcPct val="0"/>
              </a:spcBef>
              <a:spcAft>
                <a:spcPct val="15000"/>
              </a:spcAft>
              <a:buChar char="••"/>
            </a:pPr>
            <a:r>
              <a:rPr lang="en-US" sz="1900" dirty="0"/>
              <a:t>Student’s </a:t>
            </a:r>
            <a:r>
              <a:rPr lang="en-US" sz="1900" dirty="0" smtClean="0"/>
              <a:t>date of birth</a:t>
            </a:r>
            <a:endParaRPr lang="en-US" sz="1900" dirty="0"/>
          </a:p>
        </p:txBody>
      </p:sp>
      <p:sp>
        <p:nvSpPr>
          <p:cNvPr id="16" name="TextBox 15"/>
          <p:cNvSpPr txBox="1"/>
          <p:nvPr/>
        </p:nvSpPr>
        <p:spPr>
          <a:xfrm>
            <a:off x="576591" y="3182137"/>
            <a:ext cx="10972800" cy="548640"/>
          </a:xfrm>
          <a:prstGeom prst="rect">
            <a:avLst/>
          </a:prstGeom>
          <a:solidFill>
            <a:schemeClr val="accent3">
              <a:lumMod val="60000"/>
              <a:lumOff val="40000"/>
            </a:schemeClr>
          </a:solidFill>
        </p:spPr>
        <p:txBody>
          <a:bodyPr wrap="square" rtlCol="0">
            <a:spAutoFit/>
          </a:bodyPr>
          <a:lstStyle/>
          <a:p>
            <a:pPr lvl="0" defTabSz="1066800">
              <a:lnSpc>
                <a:spcPct val="90000"/>
              </a:lnSpc>
              <a:spcBef>
                <a:spcPct val="0"/>
              </a:spcBef>
              <a:spcAft>
                <a:spcPct val="35000"/>
              </a:spcAft>
            </a:pPr>
            <a:r>
              <a:rPr lang="en-US" sz="2400" dirty="0"/>
              <a:t>Other information that…</a:t>
            </a:r>
          </a:p>
        </p:txBody>
      </p:sp>
      <p:sp>
        <p:nvSpPr>
          <p:cNvPr id="17" name="TextBox 16"/>
          <p:cNvSpPr txBox="1"/>
          <p:nvPr/>
        </p:nvSpPr>
        <p:spPr>
          <a:xfrm>
            <a:off x="592386" y="2012069"/>
            <a:ext cx="10972800" cy="548640"/>
          </a:xfrm>
          <a:prstGeom prst="rect">
            <a:avLst/>
          </a:prstGeom>
          <a:solidFill>
            <a:schemeClr val="accent3">
              <a:lumMod val="60000"/>
              <a:lumOff val="40000"/>
            </a:schemeClr>
          </a:solidFill>
        </p:spPr>
        <p:txBody>
          <a:bodyPr wrap="square" rtlCol="0">
            <a:spAutoFit/>
          </a:bodyPr>
          <a:lstStyle/>
          <a:p>
            <a:pPr lvl="0" defTabSz="1066800">
              <a:lnSpc>
                <a:spcPct val="90000"/>
              </a:lnSpc>
              <a:spcBef>
                <a:spcPct val="0"/>
              </a:spcBef>
              <a:spcAft>
                <a:spcPct val="35000"/>
              </a:spcAft>
            </a:pPr>
            <a:r>
              <a:rPr lang="en-US" sz="2400" dirty="0"/>
              <a:t>Other indirect </a:t>
            </a:r>
            <a:r>
              <a:rPr lang="en-US" sz="2400" dirty="0" smtClean="0"/>
              <a:t>identifiers…</a:t>
            </a:r>
          </a:p>
          <a:p>
            <a:pPr lvl="0" defTabSz="1066800">
              <a:lnSpc>
                <a:spcPct val="90000"/>
              </a:lnSpc>
              <a:spcBef>
                <a:spcPct val="0"/>
              </a:spcBef>
              <a:spcAft>
                <a:spcPct val="35000"/>
              </a:spcAft>
            </a:pPr>
            <a:endParaRPr lang="en-US" b="1" dirty="0"/>
          </a:p>
        </p:txBody>
      </p:sp>
      <p:sp>
        <p:nvSpPr>
          <p:cNvPr id="18" name="TextBox 17"/>
          <p:cNvSpPr txBox="1"/>
          <p:nvPr/>
        </p:nvSpPr>
        <p:spPr>
          <a:xfrm>
            <a:off x="594360" y="5045404"/>
            <a:ext cx="10972800" cy="548640"/>
          </a:xfrm>
          <a:prstGeom prst="rect">
            <a:avLst/>
          </a:prstGeom>
          <a:solidFill>
            <a:schemeClr val="accent3">
              <a:lumMod val="60000"/>
              <a:lumOff val="40000"/>
            </a:schemeClr>
          </a:solidFill>
        </p:spPr>
        <p:txBody>
          <a:bodyPr wrap="square" rtlCol="0">
            <a:spAutoFit/>
          </a:bodyPr>
          <a:lstStyle/>
          <a:p>
            <a:pPr lvl="0" defTabSz="1066800">
              <a:lnSpc>
                <a:spcPct val="90000"/>
              </a:lnSpc>
              <a:spcBef>
                <a:spcPct val="0"/>
              </a:spcBef>
              <a:spcAft>
                <a:spcPct val="35000"/>
              </a:spcAft>
            </a:pPr>
            <a:r>
              <a:rPr lang="en-US" sz="2400" dirty="0" smtClean="0"/>
              <a:t>Information Requested by a Person…</a:t>
            </a:r>
            <a:endParaRPr lang="en-US" sz="2400" dirty="0"/>
          </a:p>
        </p:txBody>
      </p:sp>
      <p:sp>
        <p:nvSpPr>
          <p:cNvPr id="19" name="Rectangle 18"/>
          <p:cNvSpPr/>
          <p:nvPr/>
        </p:nvSpPr>
        <p:spPr>
          <a:xfrm>
            <a:off x="1125889" y="5744169"/>
            <a:ext cx="9874205" cy="618631"/>
          </a:xfrm>
          <a:prstGeom prst="rect">
            <a:avLst/>
          </a:prstGeom>
        </p:spPr>
        <p:txBody>
          <a:bodyPr wrap="square">
            <a:spAutoFit/>
          </a:bodyPr>
          <a:lstStyle/>
          <a:p>
            <a:pPr marL="171450" lvl="1" indent="-171450" defTabSz="844550">
              <a:lnSpc>
                <a:spcPct val="90000"/>
              </a:lnSpc>
              <a:spcBef>
                <a:spcPct val="0"/>
              </a:spcBef>
              <a:spcAft>
                <a:spcPct val="15000"/>
              </a:spcAft>
              <a:buChar char="••"/>
            </a:pPr>
            <a:r>
              <a:rPr lang="en-US" sz="1900" dirty="0"/>
              <a:t>Who the educational agency or institution reasonably believes knows the identity of the student to whom the education record relates</a:t>
            </a:r>
          </a:p>
        </p:txBody>
      </p:sp>
    </p:spTree>
    <p:extLst>
      <p:ext uri="{BB962C8B-B14F-4D97-AF65-F5344CB8AC3E}">
        <p14:creationId xmlns:p14="http://schemas.microsoft.com/office/powerpoint/2010/main" val="3090735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ular Callout 11"/>
          <p:cNvSpPr/>
          <p:nvPr/>
        </p:nvSpPr>
        <p:spPr>
          <a:xfrm>
            <a:off x="1185227" y="2168049"/>
            <a:ext cx="10108208" cy="4177676"/>
          </a:xfrm>
          <a:prstGeom prst="wedgeRectCallout">
            <a:avLst>
              <a:gd name="adj1" fmla="val -28481"/>
              <a:gd name="adj2" fmla="val 48307"/>
            </a:avLst>
          </a:prstGeom>
          <a:solidFill>
            <a:schemeClr val="accent3">
              <a:lumMod val="60000"/>
              <a:lumOff val="40000"/>
            </a:schemeClr>
          </a:solidFill>
          <a:ln>
            <a:noFill/>
          </a:ln>
          <a:effectLst>
            <a:outerShdw blurRad="50800" dist="38100" dir="8100000" algn="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719417" y="2364061"/>
            <a:ext cx="9039828" cy="3785652"/>
          </a:xfrm>
          <a:prstGeom prst="rect">
            <a:avLst/>
          </a:prstGeom>
          <a:noFill/>
        </p:spPr>
        <p:txBody>
          <a:bodyPr wrap="square" rtlCol="0">
            <a:spAutoFit/>
          </a:bodyPr>
          <a:lstStyle/>
          <a:p>
            <a:r>
              <a:rPr lang="en-US" sz="4000" dirty="0" smtClean="0">
                <a:solidFill>
                  <a:srgbClr val="234D64"/>
                </a:solidFill>
              </a:rPr>
              <a:t>More generally, </a:t>
            </a:r>
            <a:r>
              <a:rPr lang="en-US" sz="4000" dirty="0">
                <a:solidFill>
                  <a:srgbClr val="234D64"/>
                </a:solidFill>
              </a:rPr>
              <a:t>PII is information such as a student’s name or identification number that can be harmful or embarrassing to an individual if disclosed alone or in combination with certain other information.</a:t>
            </a:r>
          </a:p>
        </p:txBody>
      </p:sp>
      <p:sp>
        <p:nvSpPr>
          <p:cNvPr id="2" name="Title 1"/>
          <p:cNvSpPr>
            <a:spLocks noGrp="1"/>
          </p:cNvSpPr>
          <p:nvPr>
            <p:ph type="title"/>
          </p:nvPr>
        </p:nvSpPr>
        <p:spPr>
          <a:xfrm>
            <a:off x="2061559" y="396744"/>
            <a:ext cx="9231876" cy="1325563"/>
          </a:xfrm>
        </p:spPr>
        <p:txBody>
          <a:bodyPr/>
          <a:lstStyle/>
          <a:p>
            <a:r>
              <a:rPr lang="en-US" dirty="0" smtClean="0"/>
              <a:t>Personally Identifiable Information (PII)</a:t>
            </a:r>
            <a:endParaRPr lang="en-US" dirty="0"/>
          </a:p>
        </p:txBody>
      </p:sp>
    </p:spTree>
    <p:extLst>
      <p:ext uri="{BB962C8B-B14F-4D97-AF65-F5344CB8AC3E}">
        <p14:creationId xmlns:p14="http://schemas.microsoft.com/office/powerpoint/2010/main" val="976815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7944" y="338231"/>
            <a:ext cx="8697686" cy="1325563"/>
          </a:xfrm>
        </p:spPr>
        <p:txBody>
          <a:bodyPr/>
          <a:lstStyle/>
          <a:p>
            <a:r>
              <a:rPr lang="en-US" dirty="0" smtClean="0"/>
              <a:t>FERPA Exceptions</a:t>
            </a:r>
            <a:endParaRPr lang="en-US" dirty="0"/>
          </a:p>
        </p:txBody>
      </p:sp>
      <p:sp>
        <p:nvSpPr>
          <p:cNvPr id="4" name="TextBox 3"/>
          <p:cNvSpPr txBox="1"/>
          <p:nvPr/>
        </p:nvSpPr>
        <p:spPr>
          <a:xfrm>
            <a:off x="435798" y="2859001"/>
            <a:ext cx="7235648" cy="3600986"/>
          </a:xfrm>
          <a:prstGeom prst="rect">
            <a:avLst/>
          </a:prstGeom>
          <a:noFill/>
        </p:spPr>
        <p:txBody>
          <a:bodyPr wrap="square" rtlCol="0">
            <a:spAutoFit/>
          </a:bodyPr>
          <a:lstStyle/>
          <a:p>
            <a:endParaRPr lang="en-US" sz="2800" b="1" dirty="0" smtClean="0">
              <a:solidFill>
                <a:srgbClr val="F79646"/>
              </a:solidFill>
            </a:endParaRPr>
          </a:p>
          <a:p>
            <a:pPr marL="285750" indent="-285750">
              <a:buFont typeface="Arial" panose="020B0604020202020204" pitchFamily="34" charset="0"/>
              <a:buChar char="•"/>
            </a:pPr>
            <a:r>
              <a:rPr lang="en-US" sz="3600" dirty="0" smtClean="0">
                <a:solidFill>
                  <a:srgbClr val="234D64"/>
                </a:solidFill>
              </a:rPr>
              <a:t>Directory </a:t>
            </a:r>
            <a:r>
              <a:rPr lang="en-US" sz="3600" dirty="0">
                <a:solidFill>
                  <a:srgbClr val="234D64"/>
                </a:solidFill>
              </a:rPr>
              <a:t>Information</a:t>
            </a:r>
          </a:p>
          <a:p>
            <a:endParaRPr lang="en-US" sz="3600" b="1" dirty="0">
              <a:solidFill>
                <a:srgbClr val="234D64"/>
              </a:solidFill>
            </a:endParaRPr>
          </a:p>
          <a:p>
            <a:pPr marL="285750" indent="-285750">
              <a:buFont typeface="Arial" panose="020B0604020202020204" pitchFamily="34" charset="0"/>
              <a:buChar char="•"/>
            </a:pPr>
            <a:r>
              <a:rPr lang="en-US" sz="3600" dirty="0" smtClean="0">
                <a:solidFill>
                  <a:srgbClr val="234D64"/>
                </a:solidFill>
              </a:rPr>
              <a:t>School Official Exception </a:t>
            </a:r>
            <a:r>
              <a:rPr lang="en-US" sz="2800" dirty="0" smtClean="0">
                <a:solidFill>
                  <a:srgbClr val="234D64"/>
                </a:solidFill>
              </a:rPr>
              <a:t/>
            </a:r>
            <a:br>
              <a:rPr lang="en-US" sz="2800" dirty="0" smtClean="0">
                <a:solidFill>
                  <a:srgbClr val="234D64"/>
                </a:solidFill>
              </a:rPr>
            </a:br>
            <a:r>
              <a:rPr lang="en-US" sz="2800" dirty="0" smtClean="0">
                <a:solidFill>
                  <a:srgbClr val="234D64"/>
                </a:solidFill>
              </a:rPr>
              <a:t>(includes administrators, instructors and school board members)</a:t>
            </a:r>
          </a:p>
          <a:p>
            <a:endParaRPr lang="en-US" dirty="0"/>
          </a:p>
          <a:p>
            <a:endParaRPr lang="en-US" dirty="0"/>
          </a:p>
        </p:txBody>
      </p:sp>
      <p:pic>
        <p:nvPicPr>
          <p:cNvPr id="3074" name="Picture 2" descr="S:\Communications\Communications\2014-2015\Clients\RICs of NYS\Data Security Project\File folder high 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550" y="3009794"/>
            <a:ext cx="3404434" cy="30165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9927" y="2152114"/>
            <a:ext cx="11195907" cy="584775"/>
          </a:xfrm>
          <a:prstGeom prst="rect">
            <a:avLst/>
          </a:prstGeom>
          <a:noFill/>
        </p:spPr>
        <p:txBody>
          <a:bodyPr wrap="square" rtlCol="0">
            <a:spAutoFit/>
          </a:bodyPr>
          <a:lstStyle/>
          <a:p>
            <a:r>
              <a:rPr lang="en-US" sz="3200" dirty="0">
                <a:solidFill>
                  <a:srgbClr val="F79646"/>
                </a:solidFill>
              </a:rPr>
              <a:t>Two key exceptions to FERPA PII disclosure restrictions are</a:t>
            </a:r>
            <a:r>
              <a:rPr lang="en-US" sz="2400" dirty="0">
                <a:solidFill>
                  <a:srgbClr val="F79646"/>
                </a:solidFill>
              </a:rPr>
              <a:t>:</a:t>
            </a:r>
            <a:endParaRPr lang="en-US" sz="2400" dirty="0"/>
          </a:p>
        </p:txBody>
      </p:sp>
    </p:spTree>
    <p:extLst>
      <p:ext uri="{BB962C8B-B14F-4D97-AF65-F5344CB8AC3E}">
        <p14:creationId xmlns:p14="http://schemas.microsoft.com/office/powerpoint/2010/main" val="13793554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Directory </a:t>
            </a:r>
            <a:r>
              <a:rPr lang="en-US" dirty="0"/>
              <a:t>Information </a:t>
            </a:r>
          </a:p>
        </p:txBody>
      </p:sp>
      <p:sp>
        <p:nvSpPr>
          <p:cNvPr id="7" name="Content Placeholder 6"/>
          <p:cNvSpPr>
            <a:spLocks noGrp="1"/>
          </p:cNvSpPr>
          <p:nvPr>
            <p:ph idx="4294967295"/>
          </p:nvPr>
        </p:nvSpPr>
        <p:spPr>
          <a:xfrm>
            <a:off x="496962" y="1834990"/>
            <a:ext cx="10822474" cy="1086835"/>
          </a:xfrm>
        </p:spPr>
        <p:txBody>
          <a:bodyPr>
            <a:normAutofit/>
          </a:bodyPr>
          <a:lstStyle/>
          <a:p>
            <a:pPr marL="0" indent="0">
              <a:lnSpc>
                <a:spcPct val="100000"/>
              </a:lnSpc>
              <a:spcBef>
                <a:spcPts val="1200"/>
              </a:spcBef>
              <a:spcAft>
                <a:spcPts val="1800"/>
              </a:spcAft>
              <a:buNone/>
            </a:pPr>
            <a:r>
              <a:rPr lang="en-US" i="1" dirty="0">
                <a:solidFill>
                  <a:srgbClr val="F79646"/>
                </a:solidFill>
              </a:rPr>
              <a:t>Directory Information </a:t>
            </a:r>
            <a:r>
              <a:rPr lang="en-US" dirty="0" smtClean="0">
                <a:solidFill>
                  <a:srgbClr val="F79646"/>
                </a:solidFill>
              </a:rPr>
              <a:t>is PII that is typically </a:t>
            </a:r>
            <a:r>
              <a:rPr lang="en-US" dirty="0">
                <a:solidFill>
                  <a:srgbClr val="F79646"/>
                </a:solidFill>
              </a:rPr>
              <a:t>not considered harmful or an invasion of privacy if </a:t>
            </a:r>
            <a:r>
              <a:rPr lang="en-US" dirty="0" smtClean="0">
                <a:solidFill>
                  <a:srgbClr val="F79646"/>
                </a:solidFill>
              </a:rPr>
              <a:t>disclosed on its own.  For example:</a:t>
            </a:r>
          </a:p>
        </p:txBody>
      </p:sp>
      <p:sp>
        <p:nvSpPr>
          <p:cNvPr id="2" name="TextBox 1"/>
          <p:cNvSpPr txBox="1"/>
          <p:nvPr/>
        </p:nvSpPr>
        <p:spPr>
          <a:xfrm>
            <a:off x="599922" y="3080399"/>
            <a:ext cx="7959585" cy="3046988"/>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rgbClr val="234D64"/>
                </a:solidFill>
              </a:rPr>
              <a:t>Name</a:t>
            </a:r>
          </a:p>
          <a:p>
            <a:pPr marL="571500" indent="-571500">
              <a:buFont typeface="Arial" panose="020B0604020202020204" pitchFamily="34" charset="0"/>
              <a:buChar char="•"/>
            </a:pPr>
            <a:r>
              <a:rPr lang="en-US" sz="3200" dirty="0" smtClean="0">
                <a:solidFill>
                  <a:srgbClr val="234D64"/>
                </a:solidFill>
              </a:rPr>
              <a:t>Address</a:t>
            </a:r>
          </a:p>
          <a:p>
            <a:pPr marL="571500" indent="-571500">
              <a:buFont typeface="Arial" panose="020B0604020202020204" pitchFamily="34" charset="0"/>
              <a:buChar char="•"/>
            </a:pPr>
            <a:r>
              <a:rPr lang="en-US" sz="3200" dirty="0" smtClean="0">
                <a:solidFill>
                  <a:srgbClr val="234D64"/>
                </a:solidFill>
              </a:rPr>
              <a:t>Telephone Number</a:t>
            </a:r>
          </a:p>
          <a:p>
            <a:pPr marL="571500" indent="-571500">
              <a:buFont typeface="Arial" panose="020B0604020202020204" pitchFamily="34" charset="0"/>
              <a:buChar char="•"/>
            </a:pPr>
            <a:r>
              <a:rPr lang="en-US" sz="3200" dirty="0" smtClean="0">
                <a:solidFill>
                  <a:srgbClr val="234D64"/>
                </a:solidFill>
              </a:rPr>
              <a:t>Date of Birth</a:t>
            </a:r>
          </a:p>
          <a:p>
            <a:pPr marL="571500" indent="-571500">
              <a:buFont typeface="Arial" panose="020B0604020202020204" pitchFamily="34" charset="0"/>
              <a:buChar char="•"/>
            </a:pPr>
            <a:r>
              <a:rPr lang="en-US" sz="3200" dirty="0">
                <a:solidFill>
                  <a:srgbClr val="234D64"/>
                </a:solidFill>
              </a:rPr>
              <a:t>Grade Level</a:t>
            </a:r>
          </a:p>
          <a:p>
            <a:pPr marL="571500" indent="-571500">
              <a:buFont typeface="Arial" panose="020B0604020202020204" pitchFamily="34" charset="0"/>
              <a:buChar char="•"/>
            </a:pPr>
            <a:r>
              <a:rPr lang="en-US" sz="3200" dirty="0" smtClean="0">
                <a:solidFill>
                  <a:srgbClr val="234D64"/>
                </a:solidFill>
              </a:rPr>
              <a:t>Sports and Activity Participation</a:t>
            </a:r>
          </a:p>
        </p:txBody>
      </p:sp>
      <p:grpSp>
        <p:nvGrpSpPr>
          <p:cNvPr id="6" name="Group 5"/>
          <p:cNvGrpSpPr/>
          <p:nvPr/>
        </p:nvGrpSpPr>
        <p:grpSpPr>
          <a:xfrm>
            <a:off x="7368881" y="2827921"/>
            <a:ext cx="3170781" cy="3668798"/>
            <a:chOff x="7368881" y="2827921"/>
            <a:chExt cx="3170781" cy="3668798"/>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8881" y="2827921"/>
              <a:ext cx="3170781" cy="3170781"/>
            </a:xfrm>
            <a:prstGeom prst="rect">
              <a:avLst/>
            </a:prstGeom>
          </p:spPr>
        </p:pic>
        <p:sp>
          <p:nvSpPr>
            <p:cNvPr id="5" name="TextBox 4"/>
            <p:cNvSpPr txBox="1"/>
            <p:nvPr/>
          </p:nvSpPr>
          <p:spPr>
            <a:xfrm>
              <a:off x="7368881" y="6127387"/>
              <a:ext cx="3170781" cy="369332"/>
            </a:xfrm>
            <a:prstGeom prst="rect">
              <a:avLst/>
            </a:prstGeom>
            <a:noFill/>
          </p:spPr>
          <p:txBody>
            <a:bodyPr wrap="square" rtlCol="0">
              <a:spAutoFit/>
            </a:bodyPr>
            <a:lstStyle/>
            <a:p>
              <a:pPr algn="ctr"/>
              <a:r>
                <a:rPr lang="en-US" dirty="0" smtClean="0"/>
                <a:t>School Photo</a:t>
              </a:r>
              <a:endParaRPr lang="en-US" dirty="0"/>
            </a:p>
          </p:txBody>
        </p:sp>
      </p:grpSp>
    </p:spTree>
    <p:extLst>
      <p:ext uri="{BB962C8B-B14F-4D97-AF65-F5344CB8AC3E}">
        <p14:creationId xmlns:p14="http://schemas.microsoft.com/office/powerpoint/2010/main" val="1737601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1_Office Theme">
  <a:themeElements>
    <a:clrScheme name="Custom 7">
      <a:dk1>
        <a:srgbClr val="234D64"/>
      </a:dk1>
      <a:lt1>
        <a:sysClr val="window" lastClr="FFFFFF"/>
      </a:lt1>
      <a:dk2>
        <a:srgbClr val="5E5E5E"/>
      </a:dk2>
      <a:lt2>
        <a:srgbClr val="DDDDDD"/>
      </a:lt2>
      <a:accent1>
        <a:srgbClr val="306786"/>
      </a:accent1>
      <a:accent2>
        <a:srgbClr val="6EA9CB"/>
      </a:accent2>
      <a:accent3>
        <a:srgbClr val="ED7D31"/>
      </a:accent3>
      <a:accent4>
        <a:srgbClr val="B4B4B4"/>
      </a:accent4>
      <a:accent5>
        <a:srgbClr val="A6B727"/>
      </a:accent5>
      <a:accent6>
        <a:srgbClr val="FFC000"/>
      </a:accent6>
      <a:hlink>
        <a:srgbClr val="F59E00"/>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3008</Words>
  <Application>Microsoft Office PowerPoint</Application>
  <PresentationFormat>Custom</PresentationFormat>
  <Paragraphs>451</Paragraphs>
  <Slides>33</Slides>
  <Notes>29</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11_Office Theme</vt:lpstr>
      <vt:lpstr>Custom Design</vt:lpstr>
      <vt:lpstr>1_Custom Design</vt:lpstr>
      <vt:lpstr>Laws and Regulations</vt:lpstr>
      <vt:lpstr>Section Overview</vt:lpstr>
      <vt:lpstr>Family Educational Rights and Privacy Act - FERPA</vt:lpstr>
      <vt:lpstr>PowerPoint Presentation</vt:lpstr>
      <vt:lpstr>Personally Identifiable Information (PII)</vt:lpstr>
      <vt:lpstr>Personally Identifiable Information</vt:lpstr>
      <vt:lpstr>Personally Identifiable Information (PII)</vt:lpstr>
      <vt:lpstr>FERPA Exceptions</vt:lpstr>
      <vt:lpstr>Directory Information </vt:lpstr>
      <vt:lpstr>Directory Information</vt:lpstr>
      <vt:lpstr>Example: Directory Information</vt:lpstr>
      <vt:lpstr>Directory Information</vt:lpstr>
      <vt:lpstr>School Official Exception</vt:lpstr>
      <vt:lpstr>Example: School Official Exception</vt:lpstr>
      <vt:lpstr>FERPA Exceptions</vt:lpstr>
      <vt:lpstr>Can a Student ID be Directory Information? </vt:lpstr>
      <vt:lpstr>COPPA</vt:lpstr>
      <vt:lpstr>Children’s Online Privacy Protection Act - COPPA</vt:lpstr>
      <vt:lpstr>COPPA</vt:lpstr>
      <vt:lpstr>Protection of Pupil Rights Amendment - PPRA</vt:lpstr>
      <vt:lpstr>HIPAA</vt:lpstr>
      <vt:lpstr>Health Insurance Portability and Accountability Act - HIPAA</vt:lpstr>
      <vt:lpstr>You say HIPAA, I say FERPA!</vt:lpstr>
      <vt:lpstr>NYS Education Law 2-d</vt:lpstr>
      <vt:lpstr>NYS Education Law 2-d</vt:lpstr>
      <vt:lpstr>NYS Education Law 2-d</vt:lpstr>
      <vt:lpstr>NYS Education Law 2-d</vt:lpstr>
      <vt:lpstr>NYS Education Law 2-d</vt:lpstr>
      <vt:lpstr>NYS Education Law 2-d</vt:lpstr>
      <vt:lpstr>Student Privacy Pledge</vt:lpstr>
      <vt:lpstr>Student Privacy Pledge</vt:lpstr>
      <vt:lpstr>Keep Current…</vt:lpstr>
      <vt:lpstr>Laws and Regulations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2015-05-07T13:53:02Z</dcterms:created>
  <dcterms:modified xsi:type="dcterms:W3CDTF">2015-10-27T18:43:30Z</dcterms:modified>
</cp:coreProperties>
</file>